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9601200" cx="73152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49D57DA-B15C-42AF-B0D0-CDEF29CC619B}">
  <a:tblStyle styleId="{749D57DA-B15C-42AF-B0D0-CDEF29CC619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32e159717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32e1597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8009e6af8a_0_6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8009e6af8a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732e159717_0_20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732e159717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3732e159717_0_2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732e159717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732e159717_0_22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732e159717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732e159717_0_143: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732e159717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8009e6af8a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8009e6af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73e9cd61fe_0_32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73e9cd61fe_0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73e9cd61fe_0_31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73e9cd61fe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hyperlink" Target="https://docs.google.com/presentation/d/1wt-9pB6NafFgzhndBTF2o2jnidbTn_TisBbvf8LjM9U/copy" TargetMode="External"/><Relationship Id="rId5"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s://thehealingrealm.ca/we-host-healing-circles/?utm_source=chatgpt.com" TargetMode="External"/><Relationship Id="rId4" Type="http://schemas.openxmlformats.org/officeDocument/2006/relationships/hyperlink" Target="https://pbswisconsineducation.org/story/clan-mother/" TargetMode="External"/><Relationship Id="rId10" Type="http://schemas.openxmlformats.org/officeDocument/2006/relationships/image" Target="../media/image5.png"/><Relationship Id="rId9" Type="http://schemas.openxmlformats.org/officeDocument/2006/relationships/hyperlink" Target="https://www.youtube.com/watch?v=-dG4NmpKlpM" TargetMode="External"/><Relationship Id="rId5" Type="http://schemas.openxmlformats.org/officeDocument/2006/relationships/hyperlink" Target="https://depts.washington.edu/harrtlab/projects/hartc/?utm_source=chatgpt.com" TargetMode="External"/><Relationship Id="rId6" Type="http://schemas.openxmlformats.org/officeDocument/2006/relationships/image" Target="../media/image3.png"/><Relationship Id="rId7" Type="http://schemas.openxmlformats.org/officeDocument/2006/relationships/hyperlink" Target="https://www.canr.msu.edu/news/foodways_when_food_meets_culture_and_history" TargetMode="External"/><Relationship Id="rId8" Type="http://schemas.openxmlformats.org/officeDocument/2006/relationships/hyperlink" Target="https://www.youtube.com/watch?v=iYc73eQbq6o"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hyperlink" Target="https://oxford-review.com/the-oxford-review-dei-diversity-equity-and-inclusion-dictionary/language-revitalisation-definition-and-explanation/?utm_source=chatgpt.com" TargetMode="External"/><Relationship Id="rId10" Type="http://schemas.openxmlformats.org/officeDocument/2006/relationships/image" Target="../media/image5.png"/><Relationship Id="rId9" Type="http://schemas.openxmlformats.org/officeDocument/2006/relationships/hyperlink" Target="https://www.npr.org/sections/the-picture-show/2025/03/29/1160064469/apache-girls-transition-to-womanhood-through-sunrise-dance" TargetMode="External"/><Relationship Id="rId5" Type="http://schemas.openxmlformats.org/officeDocument/2006/relationships/hyperlink" Target="https://www.oxfordbibliographies.com/display/document/obo-9780199772810/obo-9780199772810-0293.xml" TargetMode="External"/><Relationship Id="rId6" Type="http://schemas.openxmlformats.org/officeDocument/2006/relationships/hyperlink" Target="https://www.youtube.com/watch?v=v_1VLlMrRjw" TargetMode="External"/><Relationship Id="rId7" Type="http://schemas.openxmlformats.org/officeDocument/2006/relationships/hyperlink" Target="https://ich.unesco.org/en/social-practices-rituals-and-00055" TargetMode="External"/><Relationship Id="rId8" Type="http://schemas.openxmlformats.org/officeDocument/2006/relationships/hyperlink" Target="https://www.rmpbs.org/blogs/arts-culture/march-powwow-denver-dance-regali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hyperlink" Target="https://library.fiveable.me/indigenous-issues-across-the-americas/unit-8/immersion-schools-language-nests/study-guide/otTT2LRGfhtBuzRz" TargetMode="External"/><Relationship Id="rId11" Type="http://schemas.openxmlformats.org/officeDocument/2006/relationships/image" Target="../media/image5.png"/><Relationship Id="rId10" Type="http://schemas.openxmlformats.org/officeDocument/2006/relationships/hyperlink" Target="https://ca.pbslearningmedia.org/resource/land-back-indigenous-fight-to-reclaim-lands/above-the-noise-video/" TargetMode="External"/><Relationship Id="rId9" Type="http://schemas.openxmlformats.org/officeDocument/2006/relationships/hyperlink" Target="https://apnews.com/article/berkeley-tribal-land-returned-b310527bcaba81fcbbc9fd9f6ff0af93" TargetMode="External"/><Relationship Id="rId5" Type="http://schemas.openxmlformats.org/officeDocument/2006/relationships/hyperlink" Target="https://www.youtube.com/watch?v=VRZuVGG6oP8" TargetMode="External"/><Relationship Id="rId6" Type="http://schemas.openxmlformats.org/officeDocument/2006/relationships/hyperlink" Target="https://hilo.hawaii.edu/chancellor/stories/2021/09/21/history-of-nawahi-by-pila-wilson/" TargetMode="External"/><Relationship Id="rId7" Type="http://schemas.openxmlformats.org/officeDocument/2006/relationships/hyperlink" Target="https://library.fiveable.me/key-terms/native-american-history/landback-movement" TargetMode="External"/><Relationship Id="rId8" Type="http://schemas.openxmlformats.org/officeDocument/2006/relationships/hyperlink" Target="https://dogwoodalliance.org/2024/11/what-is-the-land-back-movemen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s://thehealingrealm.ca/we-host-healing-circles/?utm_source=chatgpt.com" TargetMode="External"/><Relationship Id="rId4" Type="http://schemas.openxmlformats.org/officeDocument/2006/relationships/hyperlink" Target="https://pbswisconsineducation.org/story/clan-mother/" TargetMode="External"/><Relationship Id="rId10" Type="http://schemas.openxmlformats.org/officeDocument/2006/relationships/image" Target="../media/image5.png"/><Relationship Id="rId9" Type="http://schemas.openxmlformats.org/officeDocument/2006/relationships/hyperlink" Target="https://www.youtube.com/watch?v=-dG4NmpKlpM" TargetMode="External"/><Relationship Id="rId5" Type="http://schemas.openxmlformats.org/officeDocument/2006/relationships/hyperlink" Target="https://depts.washington.edu/harrtlab/projects/hartc/?utm_source=chatgpt.com" TargetMode="External"/><Relationship Id="rId6" Type="http://schemas.openxmlformats.org/officeDocument/2006/relationships/image" Target="../media/image3.png"/><Relationship Id="rId7" Type="http://schemas.openxmlformats.org/officeDocument/2006/relationships/hyperlink" Target="https://www.canr.msu.edu/news/foodways_when_food_meets_culture_and_history" TargetMode="External"/><Relationship Id="rId8" Type="http://schemas.openxmlformats.org/officeDocument/2006/relationships/hyperlink" Target="https://www.youtube.com/watch?v=iYc73eQbq6o"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hyperlink" Target="https://oxford-review.com/the-oxford-review-dei-diversity-equity-and-inclusion-dictionary/language-revitalisation-definition-and-explanation/?utm_source=chatgpt.com" TargetMode="External"/><Relationship Id="rId10" Type="http://schemas.openxmlformats.org/officeDocument/2006/relationships/image" Target="../media/image5.png"/><Relationship Id="rId9" Type="http://schemas.openxmlformats.org/officeDocument/2006/relationships/hyperlink" Target="https://www.npr.org/sections/the-picture-show/2025/03/29/1160064469/apache-girls-transition-to-womanhood-through-sunrise-dance" TargetMode="External"/><Relationship Id="rId5" Type="http://schemas.openxmlformats.org/officeDocument/2006/relationships/hyperlink" Target="https://www.oxfordbibliographies.com/display/document/obo-9780199772810/obo-9780199772810-0293.xml" TargetMode="External"/><Relationship Id="rId6" Type="http://schemas.openxmlformats.org/officeDocument/2006/relationships/hyperlink" Target="https://www.youtube.com/watch?v=v_1VLlMrRjw" TargetMode="External"/><Relationship Id="rId7" Type="http://schemas.openxmlformats.org/officeDocument/2006/relationships/hyperlink" Target="https://ich.unesco.org/en/social-practices-rituals-and-00055" TargetMode="External"/><Relationship Id="rId8" Type="http://schemas.openxmlformats.org/officeDocument/2006/relationships/hyperlink" Target="https://www.rmpbs.org/blogs/arts-culture/march-powwow-denver-dance-regalia"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hyperlink" Target="https://library.fiveable.me/indigenous-issues-across-the-americas/unit-8/immersion-schools-language-nests/study-guide/otTT2LRGfhtBuzRz" TargetMode="External"/><Relationship Id="rId11" Type="http://schemas.openxmlformats.org/officeDocument/2006/relationships/image" Target="../media/image5.png"/><Relationship Id="rId10" Type="http://schemas.openxmlformats.org/officeDocument/2006/relationships/hyperlink" Target="https://ca.pbslearningmedia.org/resource/land-back-indigenous-fight-to-reclaim-lands/above-the-noise-video/" TargetMode="External"/><Relationship Id="rId9" Type="http://schemas.openxmlformats.org/officeDocument/2006/relationships/hyperlink" Target="https://apnews.com/article/berkeley-tribal-land-returned-b310527bcaba81fcbbc9fd9f6ff0af93" TargetMode="External"/><Relationship Id="rId5" Type="http://schemas.openxmlformats.org/officeDocument/2006/relationships/hyperlink" Target="https://www.youtube.com/watch?v=VRZuVGG6oP8" TargetMode="External"/><Relationship Id="rId6" Type="http://schemas.openxmlformats.org/officeDocument/2006/relationships/hyperlink" Target="https://hilo.hawaii.edu/chancellor/stories/2021/09/21/history-of-nawahi-by-pila-wilson/" TargetMode="External"/><Relationship Id="rId7" Type="http://schemas.openxmlformats.org/officeDocument/2006/relationships/hyperlink" Target="https://library.fiveable.me/key-terms/native-american-history/landback-movement" TargetMode="External"/><Relationship Id="rId8" Type="http://schemas.openxmlformats.org/officeDocument/2006/relationships/hyperlink" Target="https://dogwoodalliance.org/2024/11/what-is-the-land-back-movemen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331366" y="6773107"/>
            <a:ext cx="764176" cy="764176"/>
          </a:xfrm>
          <a:prstGeom prst="rect">
            <a:avLst/>
          </a:prstGeom>
          <a:noFill/>
          <a:ln>
            <a:noFill/>
          </a:ln>
        </p:spPr>
      </p:pic>
      <p:sp>
        <p:nvSpPr>
          <p:cNvPr id="55" name="Google Shape;55;p13"/>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sp>
        <p:nvSpPr>
          <p:cNvPr id="56" name="Google Shape;56;p13"/>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367182" y="8923231"/>
            <a:ext cx="400127" cy="400127"/>
          </a:xfrm>
          <a:prstGeom prst="rect">
            <a:avLst/>
          </a:prstGeom>
          <a:noFill/>
          <a:ln>
            <a:noFill/>
          </a:ln>
        </p:spPr>
      </p:pic>
      <p:sp>
        <p:nvSpPr>
          <p:cNvPr id="58" name="Google Shape;58;p13"/>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59" name="Google Shape;59;p13"/>
          <p:cNvSpPr txBox="1"/>
          <p:nvPr/>
        </p:nvSpPr>
        <p:spPr>
          <a:xfrm>
            <a:off x="382325" y="1451200"/>
            <a:ext cx="6565500" cy="1345800"/>
          </a:xfrm>
          <a:prstGeom prst="rect">
            <a:avLst/>
          </a:prstGeom>
          <a:noFill/>
          <a:ln>
            <a:noFill/>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____________________of colonization, forced removal, and the loss of land caused long-lasting harm to Indigenous communities, including_________________________________________. In response, Indigenous peoples have preserved and revitalized their cultures through _______________________ ________________________________________. Over time, these practices have continued, even as new strategies like language schools, community health programs, and legal reforms have emerged. This demonstrates both continuity in cultural survival and change through adaptation. Healing is ongoing, grounded in ____________________________________________________________________________.</a:t>
            </a:r>
            <a:endParaRPr b="1" sz="1100" u="sng">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900"/>
              </a:spcBef>
              <a:spcAft>
                <a:spcPts val="900"/>
              </a:spcAft>
              <a:buNone/>
            </a:pPr>
            <a:r>
              <a:t/>
            </a:r>
            <a:endParaRPr b="1" sz="1100">
              <a:solidFill>
                <a:schemeClr val="dk1"/>
              </a:solidFill>
              <a:latin typeface="Inter"/>
              <a:ea typeface="Inter"/>
              <a:cs typeface="Inter"/>
              <a:sym typeface="Inter"/>
            </a:endParaRPr>
          </a:p>
        </p:txBody>
      </p:sp>
      <p:sp>
        <p:nvSpPr>
          <p:cNvPr id="60" name="Google Shape;60;p13"/>
          <p:cNvSpPr txBox="1"/>
          <p:nvPr/>
        </p:nvSpPr>
        <p:spPr>
          <a:xfrm>
            <a:off x="382325" y="2920700"/>
            <a:ext cx="2079600" cy="18798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____________________________:</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Indigenous people maintain identity by passing down language, ceremonies, and stories. Elders help younger generations connect to traditional knowledge and sacred practices.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p:txBody>
      </p:sp>
      <p:sp>
        <p:nvSpPr>
          <p:cNvPr id="61" name="Google Shape;61;p13"/>
          <p:cNvSpPr txBox="1"/>
          <p:nvPr/>
        </p:nvSpPr>
        <p:spPr>
          <a:xfrm>
            <a:off x="630635" y="11368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62" name="Google Shape;62;p13"/>
          <p:cNvSpPr txBox="1"/>
          <p:nvPr/>
        </p:nvSpPr>
        <p:spPr>
          <a:xfrm>
            <a:off x="2609575" y="3794450"/>
            <a:ext cx="2111100" cy="6591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Core Aspects of Cultural Healing</a:t>
            </a:r>
            <a:endParaRPr b="1" sz="1100">
              <a:solidFill>
                <a:schemeClr val="dk1"/>
              </a:solidFill>
              <a:latin typeface="Inter"/>
              <a:ea typeface="Inter"/>
              <a:cs typeface="Inter"/>
              <a:sym typeface="Inter"/>
            </a:endParaRPr>
          </a:p>
        </p:txBody>
      </p:sp>
      <p:sp>
        <p:nvSpPr>
          <p:cNvPr id="63" name="Google Shape;63;p13"/>
          <p:cNvSpPr txBox="1"/>
          <p:nvPr/>
        </p:nvSpPr>
        <p:spPr>
          <a:xfrm>
            <a:off x="1132835" y="6966611"/>
            <a:ext cx="1456200" cy="387900"/>
          </a:xfrm>
          <a:prstGeom prst="rect">
            <a:avLst/>
          </a:prstGeom>
          <a:noFill/>
          <a:ln cap="flat" cmpd="sng" w="9000">
            <a:solidFill>
              <a:srgbClr val="38E0A4"/>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Continuities</a:t>
            </a:r>
            <a:endParaRPr b="1" sz="1100">
              <a:solidFill>
                <a:schemeClr val="dk1"/>
              </a:solidFill>
              <a:latin typeface="Inter"/>
              <a:ea typeface="Inter"/>
              <a:cs typeface="Inter"/>
              <a:sym typeface="Inter"/>
            </a:endParaRPr>
          </a:p>
        </p:txBody>
      </p:sp>
      <p:sp>
        <p:nvSpPr>
          <p:cNvPr id="64" name="Google Shape;64;p13"/>
          <p:cNvSpPr txBox="1"/>
          <p:nvPr/>
        </p:nvSpPr>
        <p:spPr>
          <a:xfrm>
            <a:off x="3860825" y="7496724"/>
            <a:ext cx="2630100" cy="149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298450" lvl="0" marL="457200" rtl="0" algn="l">
              <a:lnSpc>
                <a:spcPct val="100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Launch of ___________________ revitalization programs</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0"/>
              </a:spcAft>
              <a:buClr>
                <a:schemeClr val="dk1"/>
              </a:buClr>
              <a:buSzPts val="1100"/>
              <a:buChar char="●"/>
            </a:pPr>
            <a:r>
              <a:rPr lang="en" sz="1100">
                <a:solidFill>
                  <a:schemeClr val="dk1"/>
                </a:solidFill>
                <a:latin typeface="Inter"/>
                <a:ea typeface="Inter"/>
                <a:cs typeface="Inter"/>
                <a:sym typeface="Inter"/>
              </a:rPr>
              <a:t>Growing </a:t>
            </a:r>
            <a:r>
              <a:rPr lang="en" sz="1100">
                <a:solidFill>
                  <a:schemeClr val="dk1"/>
                </a:solidFill>
                <a:latin typeface="Inter"/>
                <a:ea typeface="Inter"/>
                <a:cs typeface="Inter"/>
                <a:sym typeface="Inter"/>
              </a:rPr>
              <a:t>_____________________</a:t>
            </a:r>
            <a:r>
              <a:rPr lang="en" sz="1100">
                <a:solidFill>
                  <a:schemeClr val="dk1"/>
                </a:solidFill>
                <a:latin typeface="Inter"/>
                <a:ea typeface="Inter"/>
                <a:cs typeface="Inter"/>
                <a:sym typeface="Inter"/>
              </a:rPr>
              <a:t> of Indigenous cultures</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0"/>
              </a:spcAft>
              <a:buClr>
                <a:schemeClr val="dk1"/>
              </a:buClr>
              <a:buSzPts val="1100"/>
              <a:buChar char="●"/>
            </a:pPr>
            <a:r>
              <a:rPr lang="en" sz="1100">
                <a:solidFill>
                  <a:schemeClr val="dk1"/>
                </a:solidFill>
                <a:latin typeface="Inter"/>
                <a:ea typeface="Inter"/>
                <a:cs typeface="Inter"/>
                <a:sym typeface="Inter"/>
              </a:rPr>
              <a:t>Policy changes that support Indigenous rights and healing</a:t>
            </a:r>
            <a:endParaRPr sz="1100">
              <a:solidFill>
                <a:schemeClr val="dk1"/>
              </a:solidFill>
              <a:latin typeface="Inter"/>
              <a:ea typeface="Inter"/>
              <a:cs typeface="Inter"/>
              <a:sym typeface="Inter"/>
            </a:endParaRPr>
          </a:p>
          <a:p>
            <a:pPr indent="0" lvl="0" marL="0" rtl="0" algn="l">
              <a:lnSpc>
                <a:spcPct val="115000"/>
              </a:lnSpc>
              <a:spcBef>
                <a:spcPts val="1000"/>
              </a:spcBef>
              <a:spcAft>
                <a:spcPts val="0"/>
              </a:spcAft>
              <a:buNone/>
            </a:pPr>
            <a:r>
              <a:t/>
            </a:r>
            <a:endParaRPr sz="1100">
              <a:solidFill>
                <a:schemeClr val="dk1"/>
              </a:solidFill>
              <a:latin typeface="Inter"/>
              <a:ea typeface="Inter"/>
              <a:cs typeface="Inter"/>
              <a:sym typeface="Inter"/>
            </a:endParaRPr>
          </a:p>
        </p:txBody>
      </p:sp>
      <p:sp>
        <p:nvSpPr>
          <p:cNvPr id="65" name="Google Shape;65;p13"/>
          <p:cNvSpPr txBox="1"/>
          <p:nvPr/>
        </p:nvSpPr>
        <p:spPr>
          <a:xfrm>
            <a:off x="810376" y="6432346"/>
            <a:ext cx="5650500" cy="4125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400">
                <a:solidFill>
                  <a:schemeClr val="dk1"/>
                </a:solidFill>
                <a:latin typeface="Inter"/>
                <a:ea typeface="Inter"/>
                <a:cs typeface="Inter"/>
                <a:sym typeface="Inter"/>
              </a:rPr>
              <a:t>Key Insights for Understanding</a:t>
            </a:r>
            <a:r>
              <a:rPr b="1" lang="en">
                <a:solidFill>
                  <a:schemeClr val="dk1"/>
                </a:solidFill>
                <a:latin typeface="Inter"/>
                <a:ea typeface="Inter"/>
                <a:cs typeface="Inter"/>
                <a:sym typeface="Inter"/>
              </a:rPr>
              <a:t> Healing and Culture</a:t>
            </a:r>
            <a:endParaRPr b="1" sz="1400">
              <a:solidFill>
                <a:schemeClr val="dk1"/>
              </a:solidFill>
              <a:latin typeface="Inter"/>
              <a:ea typeface="Inter"/>
              <a:cs typeface="Inter"/>
              <a:sym typeface="Inter"/>
            </a:endParaRPr>
          </a:p>
        </p:txBody>
      </p:sp>
      <p:sp>
        <p:nvSpPr>
          <p:cNvPr id="66" name="Google Shape;66;p13"/>
          <p:cNvSpPr txBox="1"/>
          <p:nvPr/>
        </p:nvSpPr>
        <p:spPr>
          <a:xfrm>
            <a:off x="4682294" y="6966611"/>
            <a:ext cx="1456200" cy="387900"/>
          </a:xfrm>
          <a:prstGeom prst="rect">
            <a:avLst/>
          </a:prstGeom>
          <a:noFill/>
          <a:ln cap="flat" cmpd="sng" w="9000">
            <a:solidFill>
              <a:srgbClr val="E95C3D"/>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Changes</a:t>
            </a:r>
            <a:endParaRPr b="1" sz="1100">
              <a:solidFill>
                <a:schemeClr val="dk1"/>
              </a:solidFill>
              <a:latin typeface="Inter"/>
              <a:ea typeface="Inter"/>
              <a:cs typeface="Inter"/>
              <a:sym typeface="Inter"/>
            </a:endParaRPr>
          </a:p>
        </p:txBody>
      </p:sp>
      <p:sp>
        <p:nvSpPr>
          <p:cNvPr id="67" name="Google Shape;67;p13"/>
          <p:cNvSpPr txBox="1"/>
          <p:nvPr/>
        </p:nvSpPr>
        <p:spPr>
          <a:xfrm>
            <a:off x="840500" y="7496574"/>
            <a:ext cx="2747400" cy="149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298450" lvl="0" marL="457200" rtl="0" algn="l">
              <a:lnSpc>
                <a:spcPct val="100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Ongoing use of ______________</a:t>
            </a:r>
            <a:endParaRPr sz="1100">
              <a:solidFill>
                <a:schemeClr val="dk1"/>
              </a:solidFill>
              <a:latin typeface="Inter"/>
              <a:ea typeface="Inter"/>
              <a:cs typeface="Inter"/>
              <a:sym typeface="Inter"/>
            </a:endParaRPr>
          </a:p>
          <a:p>
            <a:pPr indent="0" lvl="0" marL="457200" rtl="0" algn="l">
              <a:lnSpc>
                <a:spcPct val="100000"/>
              </a:lnSpc>
              <a:spcBef>
                <a:spcPts val="1000"/>
              </a:spcBef>
              <a:spcAft>
                <a:spcPts val="0"/>
              </a:spcAft>
              <a:buNone/>
            </a:pPr>
            <a:r>
              <a:rPr lang="en" sz="1100">
                <a:solidFill>
                  <a:schemeClr val="dk1"/>
                </a:solidFill>
                <a:latin typeface="Inter"/>
                <a:ea typeface="Inter"/>
                <a:cs typeface="Inter"/>
                <a:sym typeface="Inter"/>
              </a:rPr>
              <a:t>__________________</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0"/>
              </a:spcAft>
              <a:buClr>
                <a:schemeClr val="dk1"/>
              </a:buClr>
              <a:buSzPts val="1100"/>
              <a:buChar char="●"/>
            </a:pPr>
            <a:r>
              <a:rPr lang="en" sz="1100">
                <a:solidFill>
                  <a:schemeClr val="dk1"/>
                </a:solidFill>
                <a:latin typeface="Inter"/>
                <a:ea typeface="Inter"/>
                <a:cs typeface="Inter"/>
                <a:sym typeface="Inter"/>
              </a:rPr>
              <a:t>Elders teaching cultural values</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1000"/>
              </a:spcAft>
              <a:buClr>
                <a:schemeClr val="dk1"/>
              </a:buClr>
              <a:buSzPts val="1100"/>
              <a:buChar char="●"/>
            </a:pPr>
            <a:r>
              <a:rPr lang="en" sz="1100">
                <a:solidFill>
                  <a:schemeClr val="dk1"/>
                </a:solidFill>
                <a:latin typeface="Inter"/>
                <a:ea typeface="Inter"/>
                <a:cs typeface="Inter"/>
                <a:sym typeface="Inter"/>
              </a:rPr>
              <a:t>Continued importance of </a:t>
            </a:r>
            <a:r>
              <a:rPr lang="en" sz="1100">
                <a:solidFill>
                  <a:schemeClr val="dk1"/>
                </a:solidFill>
                <a:latin typeface="Inter"/>
                <a:ea typeface="Inter"/>
                <a:cs typeface="Inter"/>
                <a:sym typeface="Inter"/>
              </a:rPr>
              <a:t>________________________________</a:t>
            </a:r>
            <a:endParaRPr b="1" sz="1100" u="sng">
              <a:solidFill>
                <a:srgbClr val="E95C3D"/>
              </a:solidFill>
              <a:latin typeface="Inter"/>
              <a:ea typeface="Inter"/>
              <a:cs typeface="Inter"/>
              <a:sym typeface="Inter"/>
            </a:endParaRPr>
          </a:p>
        </p:txBody>
      </p:sp>
      <p:pic>
        <p:nvPicPr>
          <p:cNvPr id="68" name="Google Shape;68;p13" title="Context@2x transparent.png"/>
          <p:cNvPicPr preferRelativeResize="0"/>
          <p:nvPr/>
        </p:nvPicPr>
        <p:blipFill>
          <a:blip r:embed="rId5">
            <a:alphaModFix/>
          </a:blip>
          <a:stretch>
            <a:fillRect/>
          </a:stretch>
        </p:blipFill>
        <p:spPr>
          <a:xfrm>
            <a:off x="3149255" y="2797095"/>
            <a:ext cx="866447" cy="866447"/>
          </a:xfrm>
          <a:prstGeom prst="rect">
            <a:avLst/>
          </a:prstGeom>
          <a:noFill/>
          <a:ln>
            <a:noFill/>
          </a:ln>
        </p:spPr>
      </p:pic>
      <p:pic>
        <p:nvPicPr>
          <p:cNvPr id="69" name="Google Shape;69;p13"/>
          <p:cNvPicPr preferRelativeResize="0"/>
          <p:nvPr/>
        </p:nvPicPr>
        <p:blipFill>
          <a:blip r:embed="rId6">
            <a:alphaModFix/>
          </a:blip>
          <a:stretch>
            <a:fillRect/>
          </a:stretch>
        </p:blipFill>
        <p:spPr>
          <a:xfrm>
            <a:off x="203550" y="105259"/>
            <a:ext cx="980459" cy="406567"/>
          </a:xfrm>
          <a:prstGeom prst="rect">
            <a:avLst/>
          </a:prstGeom>
          <a:noFill/>
          <a:ln>
            <a:noFill/>
          </a:ln>
        </p:spPr>
      </p:pic>
      <p:sp>
        <p:nvSpPr>
          <p:cNvPr id="70" name="Google Shape;70;p13"/>
          <p:cNvSpPr txBox="1"/>
          <p:nvPr/>
        </p:nvSpPr>
        <p:spPr>
          <a:xfrm>
            <a:off x="4868325" y="2920800"/>
            <a:ext cx="2079600" cy="18798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Revitalization and Innovation: </a:t>
            </a:r>
            <a:r>
              <a:rPr lang="en" sz="1100">
                <a:solidFill>
                  <a:schemeClr val="dk1"/>
                </a:solidFill>
                <a:latin typeface="Inter"/>
                <a:ea typeface="Inter"/>
                <a:cs typeface="Inter"/>
                <a:sym typeface="Inter"/>
              </a:rPr>
              <a:t>Communities are creating</a:t>
            </a:r>
            <a:r>
              <a:rPr b="1" lang="en" sz="1100">
                <a:solidFill>
                  <a:schemeClr val="dk1"/>
                </a:solidFill>
                <a:latin typeface="Inter"/>
                <a:ea typeface="Inter"/>
                <a:cs typeface="Inter"/>
                <a:sym typeface="Inter"/>
              </a:rPr>
              <a:t> _______________</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_____________________________________________________ </a:t>
            </a:r>
            <a:r>
              <a:rPr lang="en" sz="1100">
                <a:solidFill>
                  <a:schemeClr val="dk1"/>
                </a:solidFill>
                <a:latin typeface="Inter"/>
                <a:ea typeface="Inter"/>
                <a:cs typeface="Inter"/>
                <a:sym typeface="Inter"/>
              </a:rPr>
              <a:t>to support traditions in modern ways. These new approaches ensure culture stays strong.</a:t>
            </a:r>
            <a:endParaRPr sz="1100">
              <a:solidFill>
                <a:schemeClr val="dk1"/>
              </a:solidFill>
              <a:latin typeface="Inter"/>
              <a:ea typeface="Inter"/>
              <a:cs typeface="Inter"/>
              <a:sym typeface="Inter"/>
            </a:endParaRPr>
          </a:p>
        </p:txBody>
      </p:sp>
      <p:sp>
        <p:nvSpPr>
          <p:cNvPr id="71" name="Google Shape;71;p13"/>
          <p:cNvSpPr txBox="1"/>
          <p:nvPr/>
        </p:nvSpPr>
        <p:spPr>
          <a:xfrm>
            <a:off x="527100" y="4952675"/>
            <a:ext cx="3060600" cy="137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Public Acknowledgement and Resistance: </a:t>
            </a:r>
            <a:r>
              <a:rPr lang="en" sz="1100">
                <a:solidFill>
                  <a:schemeClr val="dk1"/>
                </a:solidFill>
                <a:latin typeface="Inter"/>
                <a:ea typeface="Inter"/>
                <a:cs typeface="Inter"/>
                <a:sym typeface="Inter"/>
              </a:rPr>
              <a:t>______________________________</a:t>
            </a:r>
            <a:r>
              <a:rPr lang="en" sz="1100" u="sng">
                <a:solidFill>
                  <a:srgbClr val="E95C3D"/>
                </a:solidFill>
                <a:latin typeface="Inter"/>
                <a:ea typeface="Inter"/>
                <a:cs typeface="Inter"/>
                <a:sym typeface="Inter"/>
              </a:rPr>
              <a:t> </a:t>
            </a:r>
            <a:r>
              <a:rPr lang="en" sz="1100">
                <a:solidFill>
                  <a:schemeClr val="dk1"/>
                </a:solidFill>
                <a:latin typeface="Inter"/>
                <a:ea typeface="Inter"/>
                <a:cs typeface="Inter"/>
                <a:sym typeface="Inter"/>
              </a:rPr>
              <a:t>______________________________________ raise awareness and fight against cultural erasure. These events affirm Indigenous identity in public spaces.</a:t>
            </a:r>
            <a:endParaRPr sz="1100">
              <a:solidFill>
                <a:schemeClr val="dk1"/>
              </a:solidFill>
              <a:latin typeface="Inter"/>
              <a:ea typeface="Inter"/>
              <a:cs typeface="Inter"/>
              <a:sym typeface="Inter"/>
            </a:endParaRPr>
          </a:p>
        </p:txBody>
      </p:sp>
      <p:sp>
        <p:nvSpPr>
          <p:cNvPr id="72" name="Google Shape;72;p13"/>
          <p:cNvSpPr txBox="1"/>
          <p:nvPr/>
        </p:nvSpPr>
        <p:spPr>
          <a:xfrm>
            <a:off x="3727500" y="4952750"/>
            <a:ext cx="3060600" cy="137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____________________________________________</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__________: Indigenous-led healing includes traditional ceremonies, community care, and reclaiming control over education and healthcare. Sovereignty and supportive policies help guide these efforts.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4"/>
          <p:cNvSpPr txBox="1"/>
          <p:nvPr/>
        </p:nvSpPr>
        <p:spPr>
          <a:xfrm>
            <a:off x="403050" y="1096163"/>
            <a:ext cx="6509100" cy="4944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Inter"/>
                <a:ea typeface="Inter"/>
                <a:cs typeface="Inter"/>
                <a:sym typeface="Inter"/>
              </a:rPr>
              <a:t>Overview</a:t>
            </a:r>
            <a:endParaRPr b="1" sz="1800">
              <a:solidFill>
                <a:schemeClr val="dk1"/>
              </a:solidFill>
              <a:latin typeface="Inter"/>
              <a:ea typeface="Inter"/>
              <a:cs typeface="Inter"/>
              <a:sym typeface="Inter"/>
            </a:endParaRPr>
          </a:p>
        </p:txBody>
      </p:sp>
      <p:sp>
        <p:nvSpPr>
          <p:cNvPr id="78" name="Google Shape;78;p14"/>
          <p:cNvSpPr txBox="1"/>
          <p:nvPr/>
        </p:nvSpPr>
        <p:spPr>
          <a:xfrm>
            <a:off x="403050" y="1696569"/>
            <a:ext cx="6509100" cy="1108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1: </a:t>
            </a:r>
            <a:r>
              <a:rPr lang="en" sz="1200">
                <a:solidFill>
                  <a:schemeClr val="dk1"/>
                </a:solidFill>
                <a:latin typeface="Inter"/>
                <a:ea typeface="Inter"/>
                <a:cs typeface="Inter"/>
                <a:sym typeface="Inter"/>
              </a:rPr>
              <a:t>Form groups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2:</a:t>
            </a:r>
            <a:r>
              <a:rPr lang="en" sz="1200">
                <a:solidFill>
                  <a:schemeClr val="dk1"/>
                </a:solidFill>
                <a:latin typeface="Inter"/>
                <a:ea typeface="Inter"/>
                <a:cs typeface="Inter"/>
                <a:sym typeface="Inter"/>
              </a:rPr>
              <a:t> Explore assigned topic using the resources provided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3:</a:t>
            </a:r>
            <a:r>
              <a:rPr lang="en" sz="1200">
                <a:solidFill>
                  <a:schemeClr val="dk1"/>
                </a:solidFill>
                <a:latin typeface="Inter"/>
                <a:ea typeface="Inter"/>
                <a:cs typeface="Inter"/>
                <a:sym typeface="Inter"/>
              </a:rPr>
              <a:t> Assign responsibilities + craft slides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4: </a:t>
            </a:r>
            <a:r>
              <a:rPr lang="en" sz="1200">
                <a:solidFill>
                  <a:schemeClr val="dk1"/>
                </a:solidFill>
                <a:latin typeface="Inter"/>
                <a:ea typeface="Inter"/>
                <a:cs typeface="Inter"/>
                <a:sym typeface="Inter"/>
              </a:rPr>
              <a:t>Present to the class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5: </a:t>
            </a:r>
            <a:r>
              <a:rPr lang="en" sz="1200">
                <a:solidFill>
                  <a:schemeClr val="dk1"/>
                </a:solidFill>
                <a:latin typeface="Inter"/>
                <a:ea typeface="Inter"/>
                <a:cs typeface="Inter"/>
                <a:sym typeface="Inter"/>
              </a:rPr>
              <a:t>Students will complete guiding questions as other groups present</a:t>
            </a:r>
            <a:endParaRPr sz="1200">
              <a:solidFill>
                <a:schemeClr val="dk1"/>
              </a:solidFill>
              <a:latin typeface="Inter"/>
              <a:ea typeface="Inter"/>
              <a:cs typeface="Inter"/>
              <a:sym typeface="Inter"/>
            </a:endParaRPr>
          </a:p>
        </p:txBody>
      </p:sp>
      <p:graphicFrame>
        <p:nvGraphicFramePr>
          <p:cNvPr id="79" name="Google Shape;79;p14"/>
          <p:cNvGraphicFramePr/>
          <p:nvPr/>
        </p:nvGraphicFramePr>
        <p:xfrm>
          <a:off x="403050" y="2910775"/>
          <a:ext cx="3000000" cy="3000000"/>
        </p:xfrm>
        <a:graphic>
          <a:graphicData uri="http://schemas.openxmlformats.org/drawingml/2006/table">
            <a:tbl>
              <a:tblPr>
                <a:noFill/>
                <a:tableStyleId>{749D57DA-B15C-42AF-B0D0-CDEF29CC619B}</a:tableStyleId>
              </a:tblPr>
              <a:tblGrid>
                <a:gridCol w="3178600"/>
                <a:gridCol w="333050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Topics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Healing Circles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Cultural Celebrations and Ceremony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Language Revitalization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Education &amp; Intergenerational Learning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Tr</a:t>
                      </a:r>
                      <a:r>
                        <a:rPr lang="en" sz="1200">
                          <a:solidFill>
                            <a:schemeClr val="dk1"/>
                          </a:solidFill>
                          <a:latin typeface="Inter"/>
                          <a:ea typeface="Inter"/>
                          <a:cs typeface="Inter"/>
                          <a:sym typeface="Inter"/>
                        </a:rPr>
                        <a:t>aditional Foodways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Reclaiming Sacred Spaces &amp; LandBack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0" name="Google Shape;80;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81" name="Google Shape;81;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82" name="Google Shape;82;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83" name="Google Shape;83;p14"/>
          <p:cNvSpPr txBox="1"/>
          <p:nvPr/>
        </p:nvSpPr>
        <p:spPr>
          <a:xfrm>
            <a:off x="364650" y="4571106"/>
            <a:ext cx="6509100" cy="4617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u="sng">
                <a:solidFill>
                  <a:schemeClr val="hlink"/>
                </a:solidFill>
                <a:latin typeface="Inter"/>
                <a:ea typeface="Inter"/>
                <a:cs typeface="Inter"/>
                <a:sym typeface="Inter"/>
                <a:hlinkClick r:id="rId4"/>
              </a:rPr>
              <a:t>Slide Deck</a:t>
            </a:r>
            <a:r>
              <a:rPr b="1" lang="en" sz="1800">
                <a:solidFill>
                  <a:schemeClr val="dk1"/>
                </a:solidFill>
                <a:latin typeface="Inter"/>
                <a:ea typeface="Inter"/>
                <a:cs typeface="Inter"/>
                <a:sym typeface="Inter"/>
              </a:rPr>
              <a:t> (Make a copy and share with group)</a:t>
            </a:r>
            <a:endParaRPr b="1" sz="1800">
              <a:solidFill>
                <a:schemeClr val="dk1"/>
              </a:solidFill>
              <a:latin typeface="Inter"/>
              <a:ea typeface="Inter"/>
              <a:cs typeface="Inter"/>
              <a:sym typeface="Inter"/>
            </a:endParaRPr>
          </a:p>
        </p:txBody>
      </p:sp>
      <p:graphicFrame>
        <p:nvGraphicFramePr>
          <p:cNvPr id="84" name="Google Shape;84;p14"/>
          <p:cNvGraphicFramePr/>
          <p:nvPr/>
        </p:nvGraphicFramePr>
        <p:xfrm>
          <a:off x="364650" y="5138813"/>
          <a:ext cx="3000000" cy="3000000"/>
        </p:xfrm>
        <a:graphic>
          <a:graphicData uri="http://schemas.openxmlformats.org/drawingml/2006/table">
            <a:tbl>
              <a:tblPr>
                <a:noFill/>
                <a:tableStyleId>{749D57DA-B15C-42AF-B0D0-CDEF29CC619B}</a:tableStyleId>
              </a:tblPr>
              <a:tblGrid>
                <a:gridCol w="767500"/>
                <a:gridCol w="1034875"/>
                <a:gridCol w="903325"/>
                <a:gridCol w="3803400"/>
              </a:tblGrid>
              <a:tr h="345625">
                <a:tc gridSpan="4">
                  <a:txBody>
                    <a:bodyPr/>
                    <a:lstStyle/>
                    <a:p>
                      <a:pPr indent="0" lvl="0" marL="0" rtl="0" algn="ctr">
                        <a:lnSpc>
                          <a:spcPct val="100000"/>
                        </a:lnSpc>
                        <a:spcBef>
                          <a:spcPts val="0"/>
                        </a:spcBef>
                        <a:spcAft>
                          <a:spcPts val="0"/>
                        </a:spcAft>
                        <a:buNone/>
                      </a:pPr>
                      <a:r>
                        <a:rPr b="1" lang="en" sz="1800">
                          <a:solidFill>
                            <a:schemeClr val="dk1"/>
                          </a:solidFill>
                          <a:latin typeface="Inter"/>
                          <a:ea typeface="Inter"/>
                          <a:cs typeface="Inter"/>
                          <a:sym typeface="Inter"/>
                        </a:rPr>
                        <a:t>Roles &amp; Responsibilities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414750">
                <a:tc>
                  <a:txBody>
                    <a:bodyPr/>
                    <a:lstStyle/>
                    <a:p>
                      <a:pPr indent="0" lvl="0" marL="0" rtl="0" algn="l">
                        <a:lnSpc>
                          <a:spcPct val="100000"/>
                        </a:lnSpc>
                        <a:spcBef>
                          <a:spcPts val="0"/>
                        </a:spcBef>
                        <a:spcAft>
                          <a:spcPts val="0"/>
                        </a:spcAft>
                        <a:buNone/>
                      </a:pPr>
                      <a:r>
                        <a:rPr b="1" lang="en"/>
                        <a:t>Slide</a:t>
                      </a:r>
                      <a:endParaRPr b="1"/>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 of People </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Responsibilities</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722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Definition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Person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latin typeface="Inter"/>
                          <a:ea typeface="Inter"/>
                          <a:cs typeface="Inter"/>
                          <a:sym typeface="Inter"/>
                        </a:rPr>
                        <a:t>Define the practice or tradition.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302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3</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does it matter?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Explore how the practice supports emotional, spiritual, or cultural healing. Discuss its role in community resilience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9127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4</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Example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 Person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Present a real-life example from the sources. Describe who practices it, when/where it happens, and why it matters.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302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5</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Connection to the Unit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 People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1200"/>
                        </a:spcAft>
                        <a:buNone/>
                      </a:pPr>
                      <a:r>
                        <a:rPr lang="en" sz="1200">
                          <a:solidFill>
                            <a:schemeClr val="dk1"/>
                          </a:solidFill>
                          <a:latin typeface="Inter"/>
                          <a:ea typeface="Inter"/>
                          <a:cs typeface="Inter"/>
                          <a:sym typeface="Inter"/>
                        </a:rPr>
                        <a:t>Connect the topic to broader unit ideas such as origin stories, trauma, resistance, or cultural survival. Highlight previous learning connections.</a:t>
                      </a:r>
                      <a:endParaRPr sz="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5" name="Google Shape;85;p14"/>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pic>
        <p:nvPicPr>
          <p:cNvPr id="86" name="Google Shape;86;p14"/>
          <p:cNvPicPr preferRelativeResize="0"/>
          <p:nvPr/>
        </p:nvPicPr>
        <p:blipFill>
          <a:blip r:embed="rId5">
            <a:alphaModFix/>
          </a:blip>
          <a:stretch>
            <a:fillRect/>
          </a:stretch>
        </p:blipFill>
        <p:spPr>
          <a:xfrm>
            <a:off x="203550" y="105259"/>
            <a:ext cx="980459" cy="40656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graphicFrame>
        <p:nvGraphicFramePr>
          <p:cNvPr id="91" name="Google Shape;91;p15"/>
          <p:cNvGraphicFramePr/>
          <p:nvPr/>
        </p:nvGraphicFramePr>
        <p:xfrm>
          <a:off x="441450" y="1985150"/>
          <a:ext cx="3000000" cy="3000000"/>
        </p:xfrm>
        <a:graphic>
          <a:graphicData uri="http://schemas.openxmlformats.org/drawingml/2006/table">
            <a:tbl>
              <a:tblPr>
                <a:noFill/>
                <a:tableStyleId>{749D57DA-B15C-42AF-B0D0-CDEF29CC619B}</a:tableStyleId>
              </a:tblPr>
              <a:tblGrid>
                <a:gridCol w="321615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Healing Circles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3">
                            <a:extLst>
                              <a:ext uri="{A12FA001-AC4F-418D-AE19-62706E023703}">
                                <ahyp:hlinkClr val="tx"/>
                              </a:ext>
                            </a:extLst>
                          </a:hlinkClick>
                        </a:rPr>
                        <a:t>What is a Healing Circle?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4">
                            <a:extLst>
                              <a:ext uri="{A12FA001-AC4F-418D-AE19-62706E023703}">
                                <ahyp:hlinkClr val="tx"/>
                              </a:ext>
                            </a:extLst>
                          </a:hlinkClick>
                        </a:rPr>
                        <a:t>Clan Mother - PBS Wisconsin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5">
                            <a:extLst>
                              <a:ext uri="{A12FA001-AC4F-418D-AE19-62706E023703}">
                                <ahyp:hlinkClr val="tx"/>
                              </a:ext>
                            </a:extLst>
                          </a:hlinkClick>
                        </a:rPr>
                        <a:t>Harm Reduction Talking Circles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2" name="Google Shape;92;p15"/>
          <p:cNvSpPr txBox="1"/>
          <p:nvPr/>
        </p:nvSpPr>
        <p:spPr>
          <a:xfrm>
            <a:off x="441450" y="1160200"/>
            <a:ext cx="6432300" cy="693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Use the resources and guiding questions below to brainstorm for your own slide deck. Then, follow along and complete other guiding questions during peer presentations.</a:t>
            </a:r>
            <a:endParaRPr sz="1200">
              <a:solidFill>
                <a:schemeClr val="dk1"/>
              </a:solidFill>
              <a:latin typeface="Inter"/>
              <a:ea typeface="Inter"/>
              <a:cs typeface="Inter"/>
              <a:sym typeface="Inter"/>
            </a:endParaRPr>
          </a:p>
        </p:txBody>
      </p:sp>
      <p:sp>
        <p:nvSpPr>
          <p:cNvPr id="93" name="Google Shape;93;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94" name="Google Shape;94;p15"/>
          <p:cNvPicPr preferRelativeResize="0"/>
          <p:nvPr/>
        </p:nvPicPr>
        <p:blipFill>
          <a:blip r:embed="rId6">
            <a:alphaModFix/>
          </a:blip>
          <a:stretch>
            <a:fillRect/>
          </a:stretch>
        </p:blipFill>
        <p:spPr>
          <a:xfrm>
            <a:off x="359100" y="8923350"/>
            <a:ext cx="405811" cy="405811"/>
          </a:xfrm>
          <a:prstGeom prst="rect">
            <a:avLst/>
          </a:prstGeom>
          <a:noFill/>
          <a:ln>
            <a:noFill/>
          </a:ln>
        </p:spPr>
      </p:pic>
      <p:sp>
        <p:nvSpPr>
          <p:cNvPr id="95" name="Google Shape;95;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96" name="Google Shape;96;p15"/>
          <p:cNvGraphicFramePr/>
          <p:nvPr/>
        </p:nvGraphicFramePr>
        <p:xfrm>
          <a:off x="441450" y="5296425"/>
          <a:ext cx="3000000" cy="3000000"/>
        </p:xfrm>
        <a:graphic>
          <a:graphicData uri="http://schemas.openxmlformats.org/drawingml/2006/table">
            <a:tbl>
              <a:tblPr>
                <a:noFill/>
                <a:tableStyleId>{749D57DA-B15C-42AF-B0D0-CDEF29CC619B}</a:tableStyleId>
              </a:tblPr>
              <a:tblGrid>
                <a:gridCol w="321615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Traditional Foodways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7">
                            <a:extLst>
                              <a:ext uri="{A12FA001-AC4F-418D-AE19-62706E023703}">
                                <ahyp:hlinkClr val="tx"/>
                              </a:ext>
                            </a:extLst>
                          </a:hlinkClick>
                        </a:rPr>
                        <a:t>What Are Foodways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8">
                            <a:extLst>
                              <a:ext uri="{A12FA001-AC4F-418D-AE19-62706E023703}">
                                <ahyp:hlinkClr val="tx"/>
                              </a:ext>
                            </a:extLst>
                          </a:hlinkClick>
                        </a:rPr>
                        <a:t>Wild Rice Harvesting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9">
                            <a:extLst>
                              <a:ext uri="{A12FA001-AC4F-418D-AE19-62706E023703}">
                                <ahyp:hlinkClr val="tx"/>
                              </a:ext>
                            </a:extLst>
                          </a:hlinkClick>
                        </a:rPr>
                        <a:t>Yeego Gardening! A Navajo Wellness Collaboration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7" name="Google Shape;97;p1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pic>
        <p:nvPicPr>
          <p:cNvPr id="98" name="Google Shape;98;p15"/>
          <p:cNvPicPr preferRelativeResize="0"/>
          <p:nvPr/>
        </p:nvPicPr>
        <p:blipFill>
          <a:blip r:embed="rId10">
            <a:alphaModFix/>
          </a:blip>
          <a:stretch>
            <a:fillRect/>
          </a:stretch>
        </p:blipFill>
        <p:spPr>
          <a:xfrm>
            <a:off x="203550" y="105259"/>
            <a:ext cx="980459" cy="40656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2" name="Shape 102"/>
        <p:cNvGrpSpPr/>
        <p:nvPr/>
      </p:nvGrpSpPr>
      <p:grpSpPr>
        <a:xfrm>
          <a:off x="0" y="0"/>
          <a:ext cx="0" cy="0"/>
          <a:chOff x="0" y="0"/>
          <a:chExt cx="0" cy="0"/>
        </a:xfrm>
      </p:grpSpPr>
      <p:sp>
        <p:nvSpPr>
          <p:cNvPr id="103" name="Google Shape;103;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4" name="Google Shape;104;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5" name="Google Shape;105;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6" name="Google Shape;106;p16"/>
          <p:cNvGraphicFramePr/>
          <p:nvPr/>
        </p:nvGraphicFramePr>
        <p:xfrm>
          <a:off x="476325" y="2007488"/>
          <a:ext cx="3000000" cy="3000000"/>
        </p:xfrm>
        <a:graphic>
          <a:graphicData uri="http://schemas.openxmlformats.org/drawingml/2006/table">
            <a:tbl>
              <a:tblPr>
                <a:noFill/>
                <a:tableStyleId>{749D57DA-B15C-42AF-B0D0-CDEF29CC619B}</a:tableStyleId>
              </a:tblPr>
              <a:tblGrid>
                <a:gridCol w="3216150"/>
                <a:gridCol w="314640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Language Revitalization</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4">
                            <a:extLst>
                              <a:ext uri="{A12FA001-AC4F-418D-AE19-62706E023703}">
                                <ahyp:hlinkClr val="tx"/>
                              </a:ext>
                            </a:extLst>
                          </a:hlinkClick>
                        </a:rPr>
                        <a:t>Language Revitalization Definition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5">
                            <a:extLst>
                              <a:ext uri="{A12FA001-AC4F-418D-AE19-62706E023703}">
                                <ahyp:hlinkClr val="tx"/>
                              </a:ext>
                            </a:extLst>
                          </a:hlinkClick>
                        </a:rPr>
                        <a:t>Language Nest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6">
                            <a:extLst>
                              <a:ext uri="{A12FA001-AC4F-418D-AE19-62706E023703}">
                                <ahyp:hlinkClr val="tx"/>
                              </a:ext>
                            </a:extLst>
                          </a:hlinkClick>
                        </a:rPr>
                        <a:t>VISIT TO THE LANGUAGE NEST: "The Oneida language is in a state of emergency" -Instructor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07" name="Google Shape;107;p16"/>
          <p:cNvGraphicFramePr/>
          <p:nvPr/>
        </p:nvGraphicFramePr>
        <p:xfrm>
          <a:off x="441450" y="5638813"/>
          <a:ext cx="3000000" cy="3000000"/>
        </p:xfrm>
        <a:graphic>
          <a:graphicData uri="http://schemas.openxmlformats.org/drawingml/2006/table">
            <a:tbl>
              <a:tblPr>
                <a:noFill/>
                <a:tableStyleId>{749D57DA-B15C-42AF-B0D0-CDEF29CC619B}</a:tableStyleId>
              </a:tblPr>
              <a:tblGrid>
                <a:gridCol w="3251025"/>
                <a:gridCol w="3181275"/>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Cultural Celebrations and Ceremony</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7">
                            <a:extLst>
                              <a:ext uri="{A12FA001-AC4F-418D-AE19-62706E023703}">
                                <ahyp:hlinkClr val="tx"/>
                              </a:ext>
                            </a:extLst>
                          </a:hlinkClick>
                        </a:rPr>
                        <a:t>Social Practices Definition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8">
                            <a:extLst>
                              <a:ext uri="{A12FA001-AC4F-418D-AE19-62706E023703}">
                                <ahyp:hlinkClr val="tx"/>
                              </a:ext>
                            </a:extLst>
                          </a:hlinkClick>
                        </a:rPr>
                        <a:t>Denver March Powow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9">
                            <a:extLst>
                              <a:ext uri="{A12FA001-AC4F-418D-AE19-62706E023703}">
                                <ahyp:hlinkClr val="tx"/>
                              </a:ext>
                            </a:extLst>
                          </a:hlinkClick>
                        </a:rPr>
                        <a:t>Apache Sunrise Dance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8" name="Google Shape;108;p16"/>
          <p:cNvSpPr txBox="1"/>
          <p:nvPr/>
        </p:nvSpPr>
        <p:spPr>
          <a:xfrm>
            <a:off x="441450" y="1160200"/>
            <a:ext cx="6432300" cy="693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Use the resources and guiding questions below to brainstorm for your own slide deck. Then, follow along and complete other guiding questions during peer presentations.</a:t>
            </a:r>
            <a:endParaRPr sz="1200">
              <a:solidFill>
                <a:schemeClr val="dk1"/>
              </a:solidFill>
              <a:latin typeface="Inter"/>
              <a:ea typeface="Inter"/>
              <a:cs typeface="Inter"/>
              <a:sym typeface="Inter"/>
            </a:endParaRPr>
          </a:p>
        </p:txBody>
      </p:sp>
      <p:sp>
        <p:nvSpPr>
          <p:cNvPr id="109" name="Google Shape;109;p1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pic>
        <p:nvPicPr>
          <p:cNvPr id="110" name="Google Shape;110;p16"/>
          <p:cNvPicPr preferRelativeResize="0"/>
          <p:nvPr/>
        </p:nvPicPr>
        <p:blipFill>
          <a:blip r:embed="rId10">
            <a:alphaModFix/>
          </a:blip>
          <a:stretch>
            <a:fillRect/>
          </a:stretch>
        </p:blipFill>
        <p:spPr>
          <a:xfrm>
            <a:off x="203550" y="105259"/>
            <a:ext cx="980459" cy="40656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4" name="Shape 114"/>
        <p:cNvGrpSpPr/>
        <p:nvPr/>
      </p:nvGrpSpPr>
      <p:grpSpPr>
        <a:xfrm>
          <a:off x="0" y="0"/>
          <a:ext cx="0" cy="0"/>
          <a:chOff x="0" y="0"/>
          <a:chExt cx="0" cy="0"/>
        </a:xfrm>
      </p:grpSpPr>
      <p:sp>
        <p:nvSpPr>
          <p:cNvPr id="115" name="Google Shape;115;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6" name="Google Shape;116;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7" name="Google Shape;117;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18" name="Google Shape;118;p17"/>
          <p:cNvGraphicFramePr/>
          <p:nvPr/>
        </p:nvGraphicFramePr>
        <p:xfrm>
          <a:off x="441450" y="1964188"/>
          <a:ext cx="3000000" cy="3000000"/>
        </p:xfrm>
        <a:graphic>
          <a:graphicData uri="http://schemas.openxmlformats.org/drawingml/2006/table">
            <a:tbl>
              <a:tblPr>
                <a:noFill/>
                <a:tableStyleId>{749D57DA-B15C-42AF-B0D0-CDEF29CC619B}</a:tableStyleId>
              </a:tblPr>
              <a:tblGrid>
                <a:gridCol w="313380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Education &amp; Intergenerational Learning</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4">
                            <a:extLst>
                              <a:ext uri="{A12FA001-AC4F-418D-AE19-62706E023703}">
                                <ahyp:hlinkClr val="tx"/>
                              </a:ext>
                            </a:extLst>
                          </a:hlinkClick>
                        </a:rPr>
                        <a:t>What is an Immersion Schools?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5">
                            <a:extLst>
                              <a:ext uri="{A12FA001-AC4F-418D-AE19-62706E023703}">
                                <ahyp:hlinkClr val="tx"/>
                              </a:ext>
                            </a:extLst>
                          </a:hlinkClick>
                        </a:rPr>
                        <a:t>Ke Kula ʻO Nāwahīokalaniʻōpuʻu Iki Lab Public Charter School Leadership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6">
                            <a:extLst>
                              <a:ext uri="{A12FA001-AC4F-418D-AE19-62706E023703}">
                                <ahyp:hlinkClr val="tx"/>
                              </a:ext>
                            </a:extLst>
                          </a:hlinkClick>
                        </a:rPr>
                        <a:t>The history of Ke Kula ʻO Nāwahīokalaniʻōpuʻu,</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19" name="Google Shape;119;p17"/>
          <p:cNvGraphicFramePr/>
          <p:nvPr/>
        </p:nvGraphicFramePr>
        <p:xfrm>
          <a:off x="441450" y="5413275"/>
          <a:ext cx="3000000" cy="3000000"/>
        </p:xfrm>
        <a:graphic>
          <a:graphicData uri="http://schemas.openxmlformats.org/drawingml/2006/table">
            <a:tbl>
              <a:tblPr>
                <a:noFill/>
                <a:tableStyleId>{749D57DA-B15C-42AF-B0D0-CDEF29CC619B}</a:tableStyleId>
              </a:tblPr>
              <a:tblGrid>
                <a:gridCol w="313380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Reclaiming Sacred Spaces &amp; LandBack</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7">
                            <a:extLst>
                              <a:ext uri="{A12FA001-AC4F-418D-AE19-62706E023703}">
                                <ahyp:hlinkClr val="tx"/>
                              </a:ext>
                            </a:extLst>
                          </a:hlinkClick>
                        </a:rPr>
                        <a:t>LandBack Definition </a:t>
                      </a:r>
                      <a:endParaRPr sz="1200">
                        <a:solidFill>
                          <a:srgbClr val="1155CC"/>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8">
                            <a:extLst>
                              <a:ext uri="{A12FA001-AC4F-418D-AE19-62706E023703}">
                                <ahyp:hlinkClr val="tx"/>
                              </a:ext>
                            </a:extLst>
                          </a:hlinkClick>
                        </a:rPr>
                        <a:t>LandBack: Cultural Burning and Food Sovereignty:</a:t>
                      </a:r>
                      <a:endParaRPr sz="1200">
                        <a:solidFill>
                          <a:srgbClr val="1155CC"/>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9">
                            <a:extLst>
                              <a:ext uri="{A12FA001-AC4F-418D-AE19-62706E023703}">
                                <ahyp:hlinkClr val="tx"/>
                              </a:ext>
                            </a:extLst>
                          </a:hlinkClick>
                        </a:rPr>
                        <a:t>Berkeley votes to return sacred land back to Ohlone:</a:t>
                      </a:r>
                      <a:endParaRPr sz="1200">
                        <a:solidFill>
                          <a:srgbClr val="1155CC"/>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10">
                            <a:extLst>
                              <a:ext uri="{A12FA001-AC4F-418D-AE19-62706E023703}">
                                <ahyp:hlinkClr val="tx"/>
                              </a:ext>
                            </a:extLst>
                          </a:hlinkClick>
                        </a:rPr>
                        <a:t>LandBack PBS</a:t>
                      </a:r>
                      <a:endParaRPr sz="1200">
                        <a:solidFill>
                          <a:srgbClr val="1155CC"/>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0" name="Google Shape;120;p17"/>
          <p:cNvSpPr txBox="1"/>
          <p:nvPr/>
        </p:nvSpPr>
        <p:spPr>
          <a:xfrm>
            <a:off x="441450" y="1160200"/>
            <a:ext cx="6432300" cy="693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Use the resources and guiding questions below to brainstorm for your own slide deck. Then, follow along and complete other guiding questions during peer presentations.</a:t>
            </a:r>
            <a:endParaRPr sz="1200">
              <a:solidFill>
                <a:schemeClr val="dk1"/>
              </a:solidFill>
              <a:latin typeface="Inter"/>
              <a:ea typeface="Inter"/>
              <a:cs typeface="Inter"/>
              <a:sym typeface="Inter"/>
            </a:endParaRPr>
          </a:p>
        </p:txBody>
      </p:sp>
      <p:sp>
        <p:nvSpPr>
          <p:cNvPr id="121" name="Google Shape;121;p17"/>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a:t>
            </a:r>
            <a:endParaRPr sz="2100">
              <a:solidFill>
                <a:schemeClr val="dk1"/>
              </a:solidFill>
              <a:latin typeface="Plus Jakarta Sans Medium"/>
              <a:ea typeface="Plus Jakarta Sans Medium"/>
              <a:cs typeface="Plus Jakarta Sans Medium"/>
              <a:sym typeface="Plus Jakarta Sans Medium"/>
            </a:endParaRPr>
          </a:p>
        </p:txBody>
      </p:sp>
      <p:pic>
        <p:nvPicPr>
          <p:cNvPr id="122" name="Google Shape;122;p17"/>
          <p:cNvPicPr preferRelativeResize="0"/>
          <p:nvPr/>
        </p:nvPicPr>
        <p:blipFill>
          <a:blip r:embed="rId11">
            <a:alphaModFix/>
          </a:blip>
          <a:stretch>
            <a:fillRect/>
          </a:stretch>
        </p:blipFill>
        <p:spPr>
          <a:xfrm>
            <a:off x="203550" y="105259"/>
            <a:ext cx="980459" cy="40656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pic>
        <p:nvPicPr>
          <p:cNvPr id="127" name="Google Shape;127;p18"/>
          <p:cNvPicPr preferRelativeResize="0"/>
          <p:nvPr/>
        </p:nvPicPr>
        <p:blipFill>
          <a:blip r:embed="rId3">
            <a:alphaModFix/>
          </a:blip>
          <a:stretch>
            <a:fillRect/>
          </a:stretch>
        </p:blipFill>
        <p:spPr>
          <a:xfrm>
            <a:off x="3331366" y="6773107"/>
            <a:ext cx="764176" cy="764176"/>
          </a:xfrm>
          <a:prstGeom prst="rect">
            <a:avLst/>
          </a:prstGeom>
          <a:noFill/>
          <a:ln>
            <a:noFill/>
          </a:ln>
        </p:spPr>
      </p:pic>
      <p:sp>
        <p:nvSpPr>
          <p:cNvPr id="128" name="Google Shape;128;p18"/>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 (Exemplar)</a:t>
            </a:r>
            <a:endParaRPr sz="2100">
              <a:solidFill>
                <a:schemeClr val="dk1"/>
              </a:solidFill>
              <a:latin typeface="Plus Jakarta Sans Medium"/>
              <a:ea typeface="Plus Jakarta Sans Medium"/>
              <a:cs typeface="Plus Jakarta Sans Medium"/>
              <a:sym typeface="Plus Jakarta Sans Medium"/>
            </a:endParaRPr>
          </a:p>
        </p:txBody>
      </p:sp>
      <p:sp>
        <p:nvSpPr>
          <p:cNvPr id="129" name="Google Shape;129;p18"/>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30" name="Google Shape;130;p18"/>
          <p:cNvPicPr preferRelativeResize="0"/>
          <p:nvPr/>
        </p:nvPicPr>
        <p:blipFill>
          <a:blip r:embed="rId4">
            <a:alphaModFix/>
          </a:blip>
          <a:stretch>
            <a:fillRect/>
          </a:stretch>
        </p:blipFill>
        <p:spPr>
          <a:xfrm>
            <a:off x="367182" y="8923231"/>
            <a:ext cx="400127" cy="400127"/>
          </a:xfrm>
          <a:prstGeom prst="rect">
            <a:avLst/>
          </a:prstGeom>
          <a:noFill/>
          <a:ln>
            <a:noFill/>
          </a:ln>
        </p:spPr>
      </p:pic>
      <p:sp>
        <p:nvSpPr>
          <p:cNvPr id="131" name="Google Shape;131;p18"/>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2" name="Google Shape;132;p18"/>
          <p:cNvSpPr txBox="1"/>
          <p:nvPr/>
        </p:nvSpPr>
        <p:spPr>
          <a:xfrm>
            <a:off x="382325" y="1451200"/>
            <a:ext cx="6565500" cy="1345800"/>
          </a:xfrm>
          <a:prstGeom prst="rect">
            <a:avLst/>
          </a:prstGeom>
          <a:noFill/>
          <a:ln>
            <a:noFill/>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a:t>
            </a:r>
            <a:r>
              <a:rPr b="1" lang="en" sz="1100" u="sng">
                <a:solidFill>
                  <a:srgbClr val="E95C3D"/>
                </a:solidFill>
                <a:latin typeface="Inter"/>
                <a:ea typeface="Inter"/>
                <a:cs typeface="Inter"/>
                <a:sym typeface="Inter"/>
              </a:rPr>
              <a:t>historical trauma</a:t>
            </a:r>
            <a:r>
              <a:rPr lang="en" sz="1100">
                <a:solidFill>
                  <a:schemeClr val="dk1"/>
                </a:solidFill>
                <a:latin typeface="Inter"/>
                <a:ea typeface="Inter"/>
                <a:cs typeface="Inter"/>
                <a:sym typeface="Inter"/>
              </a:rPr>
              <a:t> of colonization, forced removal, and the loss of land caused long-lasting harm to Indigenous communities, including </a:t>
            </a:r>
            <a:r>
              <a:rPr b="1" lang="en" sz="1100" u="sng">
                <a:solidFill>
                  <a:srgbClr val="E95C3D"/>
                </a:solidFill>
                <a:latin typeface="Inter"/>
                <a:ea typeface="Inter"/>
                <a:cs typeface="Inter"/>
                <a:sym typeface="Inter"/>
              </a:rPr>
              <a:t>cultural suppression and identity loss</a:t>
            </a:r>
            <a:r>
              <a:rPr lang="en" sz="1100">
                <a:solidFill>
                  <a:schemeClr val="dk1"/>
                </a:solidFill>
                <a:latin typeface="Inter"/>
                <a:ea typeface="Inter"/>
                <a:cs typeface="Inter"/>
                <a:sym typeface="Inter"/>
              </a:rPr>
              <a:t>. In response, Indigenous peoples have preserved and revitalized their cultures through </a:t>
            </a:r>
            <a:r>
              <a:rPr b="1" lang="en" sz="1100">
                <a:solidFill>
                  <a:srgbClr val="E95C3D"/>
                </a:solidFill>
                <a:latin typeface="Inter"/>
                <a:ea typeface="Inter"/>
                <a:cs typeface="Inter"/>
                <a:sym typeface="Inter"/>
              </a:rPr>
              <a:t>traditions, ceremonies, language, and art.</a:t>
            </a:r>
            <a:r>
              <a:rPr lang="en" sz="1100">
                <a:solidFill>
                  <a:schemeClr val="dk1"/>
                </a:solidFill>
                <a:latin typeface="Inter"/>
                <a:ea typeface="Inter"/>
                <a:cs typeface="Inter"/>
                <a:sym typeface="Inter"/>
              </a:rPr>
              <a:t> Over time, these practices have continued, even as new strategies like language schools, community health programs, and legal reforms have emerged. This demonstrates both continuity in cultural survival and change through adaptation. Healing is ongoing, grounded in </a:t>
            </a:r>
            <a:r>
              <a:rPr b="1" lang="en" sz="1100" u="sng">
                <a:solidFill>
                  <a:srgbClr val="E95C3D"/>
                </a:solidFill>
                <a:latin typeface="Inter"/>
                <a:ea typeface="Inter"/>
                <a:cs typeface="Inter"/>
                <a:sym typeface="Inter"/>
              </a:rPr>
              <a:t>reclaiming cultural practices and affirming community identity.</a:t>
            </a:r>
            <a:endParaRPr b="1" sz="1100" u="sng">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900"/>
              </a:spcBef>
              <a:spcAft>
                <a:spcPts val="900"/>
              </a:spcAft>
              <a:buNone/>
            </a:pPr>
            <a:r>
              <a:t/>
            </a:r>
            <a:endParaRPr b="1" sz="1100">
              <a:solidFill>
                <a:schemeClr val="dk1"/>
              </a:solidFill>
              <a:latin typeface="Inter"/>
              <a:ea typeface="Inter"/>
              <a:cs typeface="Inter"/>
              <a:sym typeface="Inter"/>
            </a:endParaRPr>
          </a:p>
        </p:txBody>
      </p:sp>
      <p:sp>
        <p:nvSpPr>
          <p:cNvPr id="133" name="Google Shape;133;p18"/>
          <p:cNvSpPr txBox="1"/>
          <p:nvPr/>
        </p:nvSpPr>
        <p:spPr>
          <a:xfrm>
            <a:off x="382325" y="2920700"/>
            <a:ext cx="2079600" cy="18798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u="sng">
                <a:solidFill>
                  <a:srgbClr val="E95C3D"/>
                </a:solidFill>
                <a:latin typeface="Inter"/>
                <a:ea typeface="Inter"/>
                <a:cs typeface="Inter"/>
                <a:sym typeface="Inter"/>
              </a:rPr>
              <a:t>Cultural Continuity: </a:t>
            </a:r>
            <a:r>
              <a:rPr lang="en" sz="1100">
                <a:solidFill>
                  <a:schemeClr val="dk1"/>
                </a:solidFill>
                <a:latin typeface="Inter"/>
                <a:ea typeface="Inter"/>
                <a:cs typeface="Inter"/>
                <a:sym typeface="Inter"/>
              </a:rPr>
              <a:t>Indigenous people maintain identity by passing down language, ceremonies, and stories. Elders help younger generations connect to traditional knowledge and sacred practices.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p:txBody>
      </p:sp>
      <p:sp>
        <p:nvSpPr>
          <p:cNvPr id="134" name="Google Shape;134;p18"/>
          <p:cNvSpPr txBox="1"/>
          <p:nvPr/>
        </p:nvSpPr>
        <p:spPr>
          <a:xfrm>
            <a:off x="630635" y="11368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35" name="Google Shape;135;p18"/>
          <p:cNvSpPr txBox="1"/>
          <p:nvPr/>
        </p:nvSpPr>
        <p:spPr>
          <a:xfrm>
            <a:off x="2609575" y="3794450"/>
            <a:ext cx="2111100" cy="6591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Core Aspects of Cultural Healing</a:t>
            </a:r>
            <a:endParaRPr b="1" sz="1100">
              <a:solidFill>
                <a:schemeClr val="dk1"/>
              </a:solidFill>
              <a:latin typeface="Inter"/>
              <a:ea typeface="Inter"/>
              <a:cs typeface="Inter"/>
              <a:sym typeface="Inter"/>
            </a:endParaRPr>
          </a:p>
        </p:txBody>
      </p:sp>
      <p:sp>
        <p:nvSpPr>
          <p:cNvPr id="136" name="Google Shape;136;p18"/>
          <p:cNvSpPr txBox="1"/>
          <p:nvPr/>
        </p:nvSpPr>
        <p:spPr>
          <a:xfrm>
            <a:off x="1132835" y="6966611"/>
            <a:ext cx="1456200" cy="387900"/>
          </a:xfrm>
          <a:prstGeom prst="rect">
            <a:avLst/>
          </a:prstGeom>
          <a:noFill/>
          <a:ln cap="flat" cmpd="sng" w="9000">
            <a:solidFill>
              <a:srgbClr val="38E0A4"/>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Continuities</a:t>
            </a:r>
            <a:endParaRPr b="1" sz="1100">
              <a:solidFill>
                <a:schemeClr val="dk1"/>
              </a:solidFill>
              <a:latin typeface="Inter"/>
              <a:ea typeface="Inter"/>
              <a:cs typeface="Inter"/>
              <a:sym typeface="Inter"/>
            </a:endParaRPr>
          </a:p>
        </p:txBody>
      </p:sp>
      <p:sp>
        <p:nvSpPr>
          <p:cNvPr id="137" name="Google Shape;137;p18"/>
          <p:cNvSpPr txBox="1"/>
          <p:nvPr/>
        </p:nvSpPr>
        <p:spPr>
          <a:xfrm>
            <a:off x="3860825" y="7496724"/>
            <a:ext cx="2630100" cy="149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298450" lvl="0" marL="457200" rtl="0" algn="l">
              <a:lnSpc>
                <a:spcPct val="100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Launch of </a:t>
            </a:r>
            <a:r>
              <a:rPr b="1" lang="en" sz="1100" u="sng">
                <a:solidFill>
                  <a:srgbClr val="E95C3D"/>
                </a:solidFill>
                <a:latin typeface="Inter"/>
                <a:ea typeface="Inter"/>
                <a:cs typeface="Inter"/>
                <a:sym typeface="Inter"/>
              </a:rPr>
              <a:t>language </a:t>
            </a:r>
            <a:r>
              <a:rPr lang="en" sz="1100">
                <a:solidFill>
                  <a:schemeClr val="dk1"/>
                </a:solidFill>
                <a:latin typeface="Inter"/>
                <a:ea typeface="Inter"/>
                <a:cs typeface="Inter"/>
                <a:sym typeface="Inter"/>
              </a:rPr>
              <a:t>revitalization programs</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0"/>
              </a:spcAft>
              <a:buClr>
                <a:schemeClr val="dk1"/>
              </a:buClr>
              <a:buSzPts val="1100"/>
              <a:buChar char="●"/>
            </a:pPr>
            <a:r>
              <a:rPr lang="en" sz="1100">
                <a:solidFill>
                  <a:schemeClr val="dk1"/>
                </a:solidFill>
                <a:latin typeface="Inter"/>
                <a:ea typeface="Inter"/>
                <a:cs typeface="Inter"/>
                <a:sym typeface="Inter"/>
              </a:rPr>
              <a:t>Growing </a:t>
            </a:r>
            <a:r>
              <a:rPr b="1" lang="en" sz="1100" u="sng">
                <a:solidFill>
                  <a:srgbClr val="E95C3D"/>
                </a:solidFill>
                <a:latin typeface="Inter"/>
                <a:ea typeface="Inter"/>
                <a:cs typeface="Inter"/>
                <a:sym typeface="Inter"/>
              </a:rPr>
              <a:t>national recognition</a:t>
            </a:r>
            <a:r>
              <a:rPr lang="en" sz="1100">
                <a:solidFill>
                  <a:schemeClr val="dk1"/>
                </a:solidFill>
                <a:latin typeface="Inter"/>
                <a:ea typeface="Inter"/>
                <a:cs typeface="Inter"/>
                <a:sym typeface="Inter"/>
              </a:rPr>
              <a:t> of Indigenous cultures</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0"/>
              </a:spcAft>
              <a:buClr>
                <a:schemeClr val="dk1"/>
              </a:buClr>
              <a:buSzPts val="1100"/>
              <a:buChar char="●"/>
            </a:pPr>
            <a:r>
              <a:rPr lang="en" sz="1100">
                <a:solidFill>
                  <a:schemeClr val="dk1"/>
                </a:solidFill>
                <a:latin typeface="Inter"/>
                <a:ea typeface="Inter"/>
                <a:cs typeface="Inter"/>
                <a:sym typeface="Inter"/>
              </a:rPr>
              <a:t>Policy changes that support Indigenous rights and healing</a:t>
            </a:r>
            <a:endParaRPr sz="1100">
              <a:solidFill>
                <a:schemeClr val="dk1"/>
              </a:solidFill>
              <a:latin typeface="Inter"/>
              <a:ea typeface="Inter"/>
              <a:cs typeface="Inter"/>
              <a:sym typeface="Inter"/>
            </a:endParaRPr>
          </a:p>
          <a:p>
            <a:pPr indent="0" lvl="0" marL="0" rtl="0" algn="l">
              <a:lnSpc>
                <a:spcPct val="115000"/>
              </a:lnSpc>
              <a:spcBef>
                <a:spcPts val="1000"/>
              </a:spcBef>
              <a:spcAft>
                <a:spcPts val="0"/>
              </a:spcAft>
              <a:buNone/>
            </a:pPr>
            <a:r>
              <a:t/>
            </a:r>
            <a:endParaRPr sz="1100">
              <a:solidFill>
                <a:schemeClr val="dk1"/>
              </a:solidFill>
              <a:latin typeface="Inter"/>
              <a:ea typeface="Inter"/>
              <a:cs typeface="Inter"/>
              <a:sym typeface="Inter"/>
            </a:endParaRPr>
          </a:p>
        </p:txBody>
      </p:sp>
      <p:sp>
        <p:nvSpPr>
          <p:cNvPr id="138" name="Google Shape;138;p18"/>
          <p:cNvSpPr txBox="1"/>
          <p:nvPr/>
        </p:nvSpPr>
        <p:spPr>
          <a:xfrm>
            <a:off x="810376" y="6432346"/>
            <a:ext cx="5650500" cy="4125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400">
                <a:solidFill>
                  <a:schemeClr val="dk1"/>
                </a:solidFill>
                <a:latin typeface="Inter"/>
                <a:ea typeface="Inter"/>
                <a:cs typeface="Inter"/>
                <a:sym typeface="Inter"/>
              </a:rPr>
              <a:t>Key Insights for Understanding</a:t>
            </a:r>
            <a:r>
              <a:rPr b="1" lang="en">
                <a:solidFill>
                  <a:schemeClr val="dk1"/>
                </a:solidFill>
                <a:latin typeface="Inter"/>
                <a:ea typeface="Inter"/>
                <a:cs typeface="Inter"/>
                <a:sym typeface="Inter"/>
              </a:rPr>
              <a:t> Healing and Culture</a:t>
            </a:r>
            <a:endParaRPr b="1" sz="1400">
              <a:solidFill>
                <a:schemeClr val="dk1"/>
              </a:solidFill>
              <a:latin typeface="Inter"/>
              <a:ea typeface="Inter"/>
              <a:cs typeface="Inter"/>
              <a:sym typeface="Inter"/>
            </a:endParaRPr>
          </a:p>
        </p:txBody>
      </p:sp>
      <p:sp>
        <p:nvSpPr>
          <p:cNvPr id="139" name="Google Shape;139;p18"/>
          <p:cNvSpPr txBox="1"/>
          <p:nvPr/>
        </p:nvSpPr>
        <p:spPr>
          <a:xfrm>
            <a:off x="4682294" y="6966611"/>
            <a:ext cx="1456200" cy="387900"/>
          </a:xfrm>
          <a:prstGeom prst="rect">
            <a:avLst/>
          </a:prstGeom>
          <a:noFill/>
          <a:ln cap="flat" cmpd="sng" w="9000">
            <a:solidFill>
              <a:srgbClr val="E95C3D"/>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Changes</a:t>
            </a:r>
            <a:endParaRPr b="1" sz="1100">
              <a:solidFill>
                <a:schemeClr val="dk1"/>
              </a:solidFill>
              <a:latin typeface="Inter"/>
              <a:ea typeface="Inter"/>
              <a:cs typeface="Inter"/>
              <a:sym typeface="Inter"/>
            </a:endParaRPr>
          </a:p>
        </p:txBody>
      </p:sp>
      <p:sp>
        <p:nvSpPr>
          <p:cNvPr id="140" name="Google Shape;140;p18"/>
          <p:cNvSpPr txBox="1"/>
          <p:nvPr/>
        </p:nvSpPr>
        <p:spPr>
          <a:xfrm>
            <a:off x="840500" y="7496574"/>
            <a:ext cx="2747400" cy="149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298450" lvl="0" marL="457200" rtl="0" algn="l">
              <a:lnSpc>
                <a:spcPct val="100000"/>
              </a:lnSpc>
              <a:spcBef>
                <a:spcPts val="0"/>
              </a:spcBef>
              <a:spcAft>
                <a:spcPts val="0"/>
              </a:spcAft>
              <a:buClr>
                <a:schemeClr val="dk1"/>
              </a:buClr>
              <a:buSzPts val="1100"/>
              <a:buChar char="●"/>
            </a:pPr>
            <a:r>
              <a:rPr lang="en" sz="1100">
                <a:solidFill>
                  <a:schemeClr val="dk1"/>
                </a:solidFill>
                <a:latin typeface="Inter"/>
                <a:ea typeface="Inter"/>
                <a:cs typeface="Inter"/>
                <a:sym typeface="Inter"/>
              </a:rPr>
              <a:t>Ongoing use of </a:t>
            </a:r>
            <a:r>
              <a:rPr b="1" lang="en" sz="1100" u="sng">
                <a:solidFill>
                  <a:srgbClr val="E95C3D"/>
                </a:solidFill>
                <a:latin typeface="Inter"/>
                <a:ea typeface="Inter"/>
                <a:cs typeface="Inter"/>
                <a:sym typeface="Inter"/>
              </a:rPr>
              <a:t>traditional medicines</a:t>
            </a:r>
            <a:endParaRPr b="1" sz="1100" u="sng">
              <a:solidFill>
                <a:srgbClr val="E95C3D"/>
              </a:solidFill>
              <a:latin typeface="Inter"/>
              <a:ea typeface="Inter"/>
              <a:cs typeface="Inter"/>
              <a:sym typeface="Inter"/>
            </a:endParaRPr>
          </a:p>
          <a:p>
            <a:pPr indent="-298450" lvl="0" marL="457200" rtl="0" algn="l">
              <a:lnSpc>
                <a:spcPct val="100000"/>
              </a:lnSpc>
              <a:spcBef>
                <a:spcPts val="1000"/>
              </a:spcBef>
              <a:spcAft>
                <a:spcPts val="0"/>
              </a:spcAft>
              <a:buClr>
                <a:schemeClr val="dk1"/>
              </a:buClr>
              <a:buSzPts val="1100"/>
              <a:buChar char="●"/>
            </a:pPr>
            <a:r>
              <a:rPr lang="en" sz="1100">
                <a:solidFill>
                  <a:schemeClr val="dk1"/>
                </a:solidFill>
                <a:latin typeface="Inter"/>
                <a:ea typeface="Inter"/>
                <a:cs typeface="Inter"/>
                <a:sym typeface="Inter"/>
              </a:rPr>
              <a:t>Elders teaching cultural values</a:t>
            </a:r>
            <a:endParaRPr sz="1100">
              <a:solidFill>
                <a:schemeClr val="dk1"/>
              </a:solidFill>
              <a:latin typeface="Inter"/>
              <a:ea typeface="Inter"/>
              <a:cs typeface="Inter"/>
              <a:sym typeface="Inter"/>
            </a:endParaRPr>
          </a:p>
          <a:p>
            <a:pPr indent="-298450" lvl="0" marL="457200" rtl="0" algn="l">
              <a:lnSpc>
                <a:spcPct val="100000"/>
              </a:lnSpc>
              <a:spcBef>
                <a:spcPts val="1000"/>
              </a:spcBef>
              <a:spcAft>
                <a:spcPts val="1000"/>
              </a:spcAft>
              <a:buClr>
                <a:schemeClr val="dk1"/>
              </a:buClr>
              <a:buSzPts val="1100"/>
              <a:buChar char="●"/>
            </a:pPr>
            <a:r>
              <a:rPr lang="en" sz="1100">
                <a:solidFill>
                  <a:schemeClr val="dk1"/>
                </a:solidFill>
                <a:latin typeface="Inter"/>
                <a:ea typeface="Inter"/>
                <a:cs typeface="Inter"/>
                <a:sym typeface="Inter"/>
              </a:rPr>
              <a:t>Continued importance of </a:t>
            </a:r>
            <a:r>
              <a:rPr b="1" lang="en" sz="1100" u="sng">
                <a:solidFill>
                  <a:srgbClr val="E95C3D"/>
                </a:solidFill>
                <a:latin typeface="Inter"/>
                <a:ea typeface="Inter"/>
                <a:cs typeface="Inter"/>
                <a:sym typeface="Inter"/>
              </a:rPr>
              <a:t>sacred sites and rituals</a:t>
            </a:r>
            <a:endParaRPr b="1" sz="1100" u="sng">
              <a:solidFill>
                <a:srgbClr val="E95C3D"/>
              </a:solidFill>
              <a:latin typeface="Inter"/>
              <a:ea typeface="Inter"/>
              <a:cs typeface="Inter"/>
              <a:sym typeface="Inter"/>
            </a:endParaRPr>
          </a:p>
        </p:txBody>
      </p:sp>
      <p:pic>
        <p:nvPicPr>
          <p:cNvPr id="141" name="Google Shape;141;p18" title="Context@2x transparent.png"/>
          <p:cNvPicPr preferRelativeResize="0"/>
          <p:nvPr/>
        </p:nvPicPr>
        <p:blipFill>
          <a:blip r:embed="rId5">
            <a:alphaModFix/>
          </a:blip>
          <a:stretch>
            <a:fillRect/>
          </a:stretch>
        </p:blipFill>
        <p:spPr>
          <a:xfrm>
            <a:off x="3149255" y="2797095"/>
            <a:ext cx="866447" cy="866447"/>
          </a:xfrm>
          <a:prstGeom prst="rect">
            <a:avLst/>
          </a:prstGeom>
          <a:noFill/>
          <a:ln>
            <a:noFill/>
          </a:ln>
        </p:spPr>
      </p:pic>
      <p:pic>
        <p:nvPicPr>
          <p:cNvPr id="142" name="Google Shape;142;p18"/>
          <p:cNvPicPr preferRelativeResize="0"/>
          <p:nvPr/>
        </p:nvPicPr>
        <p:blipFill>
          <a:blip r:embed="rId6">
            <a:alphaModFix/>
          </a:blip>
          <a:stretch>
            <a:fillRect/>
          </a:stretch>
        </p:blipFill>
        <p:spPr>
          <a:xfrm>
            <a:off x="203550" y="105259"/>
            <a:ext cx="980459" cy="406567"/>
          </a:xfrm>
          <a:prstGeom prst="rect">
            <a:avLst/>
          </a:prstGeom>
          <a:noFill/>
          <a:ln>
            <a:noFill/>
          </a:ln>
        </p:spPr>
      </p:pic>
      <p:sp>
        <p:nvSpPr>
          <p:cNvPr id="143" name="Google Shape;143;p18"/>
          <p:cNvSpPr txBox="1"/>
          <p:nvPr/>
        </p:nvSpPr>
        <p:spPr>
          <a:xfrm>
            <a:off x="4868325" y="2920800"/>
            <a:ext cx="2079600" cy="18798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Revitalization and Innovation: </a:t>
            </a:r>
            <a:r>
              <a:rPr lang="en" sz="1100">
                <a:solidFill>
                  <a:schemeClr val="dk1"/>
                </a:solidFill>
                <a:latin typeface="Inter"/>
                <a:ea typeface="Inter"/>
                <a:cs typeface="Inter"/>
                <a:sym typeface="Inter"/>
              </a:rPr>
              <a:t>Communities are creating</a:t>
            </a:r>
            <a:r>
              <a:rPr b="1" lang="en" sz="1100">
                <a:solidFill>
                  <a:schemeClr val="dk1"/>
                </a:solidFill>
                <a:latin typeface="Inter"/>
                <a:ea typeface="Inter"/>
                <a:cs typeface="Inter"/>
                <a:sym typeface="Inter"/>
              </a:rPr>
              <a:t> </a:t>
            </a:r>
            <a:r>
              <a:rPr b="1" lang="en" sz="1100" u="sng">
                <a:solidFill>
                  <a:srgbClr val="E95C3D"/>
                </a:solidFill>
                <a:latin typeface="Inter"/>
                <a:ea typeface="Inter"/>
                <a:cs typeface="Inter"/>
                <a:sym typeface="Inter"/>
              </a:rPr>
              <a:t>language schools, cultural camps, and tech-based tools </a:t>
            </a:r>
            <a:r>
              <a:rPr lang="en" sz="1100">
                <a:solidFill>
                  <a:schemeClr val="dk1"/>
                </a:solidFill>
                <a:latin typeface="Inter"/>
                <a:ea typeface="Inter"/>
                <a:cs typeface="Inter"/>
                <a:sym typeface="Inter"/>
              </a:rPr>
              <a:t>to support traditions in modern ways. These new approaches ensure culture stays strong.</a:t>
            </a:r>
            <a:endParaRPr sz="1100">
              <a:solidFill>
                <a:schemeClr val="dk1"/>
              </a:solidFill>
              <a:latin typeface="Inter"/>
              <a:ea typeface="Inter"/>
              <a:cs typeface="Inter"/>
              <a:sym typeface="Inter"/>
            </a:endParaRPr>
          </a:p>
        </p:txBody>
      </p:sp>
      <p:sp>
        <p:nvSpPr>
          <p:cNvPr id="144" name="Google Shape;144;p18"/>
          <p:cNvSpPr txBox="1"/>
          <p:nvPr/>
        </p:nvSpPr>
        <p:spPr>
          <a:xfrm>
            <a:off x="527100" y="4952675"/>
            <a:ext cx="3060600" cy="137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Public Acknowledgement and Resistance: </a:t>
            </a:r>
            <a:r>
              <a:rPr b="1" lang="en" sz="1100" u="sng">
                <a:solidFill>
                  <a:srgbClr val="E95C3D"/>
                </a:solidFill>
                <a:latin typeface="Inter"/>
                <a:ea typeface="Inter"/>
                <a:cs typeface="Inter"/>
                <a:sym typeface="Inter"/>
              </a:rPr>
              <a:t>Powwows, Indigenous Peoples' Day, and school reforms</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raise awareness and fight against cultural erasure. These events affirm Indigenous identity in public spaces.</a:t>
            </a:r>
            <a:endParaRPr sz="1100">
              <a:solidFill>
                <a:schemeClr val="dk1"/>
              </a:solidFill>
              <a:latin typeface="Inter"/>
              <a:ea typeface="Inter"/>
              <a:cs typeface="Inter"/>
              <a:sym typeface="Inter"/>
            </a:endParaRPr>
          </a:p>
        </p:txBody>
      </p:sp>
      <p:sp>
        <p:nvSpPr>
          <p:cNvPr id="145" name="Google Shape;145;p18"/>
          <p:cNvSpPr txBox="1"/>
          <p:nvPr/>
        </p:nvSpPr>
        <p:spPr>
          <a:xfrm>
            <a:off x="3727500" y="4952750"/>
            <a:ext cx="3060600" cy="1377900"/>
          </a:xfrm>
          <a:prstGeom prst="rect">
            <a:avLst/>
          </a:prstGeom>
          <a:noFill/>
          <a:ln cap="flat" cmpd="sng" w="9000">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b="1" lang="en" sz="1100" u="sng">
                <a:solidFill>
                  <a:srgbClr val="E95C3D"/>
                </a:solidFill>
                <a:latin typeface="Inter"/>
                <a:ea typeface="Inter"/>
                <a:cs typeface="Inter"/>
                <a:sym typeface="Inter"/>
              </a:rPr>
              <a:t>Self-Determination and Community Healing:</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Indigenous-led healing includes traditional ceremonies, community care, and reclaiming control over education and healthcare. Sovereignty and supportive policies help guide these efforts.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graphicFrame>
        <p:nvGraphicFramePr>
          <p:cNvPr id="150" name="Google Shape;150;p19"/>
          <p:cNvGraphicFramePr/>
          <p:nvPr/>
        </p:nvGraphicFramePr>
        <p:xfrm>
          <a:off x="441450" y="1985150"/>
          <a:ext cx="3000000" cy="3000000"/>
        </p:xfrm>
        <a:graphic>
          <a:graphicData uri="http://schemas.openxmlformats.org/drawingml/2006/table">
            <a:tbl>
              <a:tblPr>
                <a:noFill/>
                <a:tableStyleId>{749D57DA-B15C-42AF-B0D0-CDEF29CC619B}</a:tableStyleId>
              </a:tblPr>
              <a:tblGrid>
                <a:gridCol w="321615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Healing Circles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3">
                            <a:extLst>
                              <a:ext uri="{A12FA001-AC4F-418D-AE19-62706E023703}">
                                <ahyp:hlinkClr val="tx"/>
                              </a:ext>
                            </a:extLst>
                          </a:hlinkClick>
                        </a:rPr>
                        <a:t>What is a Healing Circle?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4">
                            <a:extLst>
                              <a:ext uri="{A12FA001-AC4F-418D-AE19-62706E023703}">
                                <ahyp:hlinkClr val="tx"/>
                              </a:ext>
                            </a:extLst>
                          </a:hlinkClick>
                        </a:rPr>
                        <a:t>Clan Mother - PBS Wisconsin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5">
                            <a:extLst>
                              <a:ext uri="{A12FA001-AC4F-418D-AE19-62706E023703}">
                                <ahyp:hlinkClr val="tx"/>
                              </a:ext>
                            </a:extLst>
                          </a:hlinkClick>
                        </a:rPr>
                        <a:t>Harm Reduction Talking Circles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r>
                        <a:rPr b="1" lang="en" sz="1200">
                          <a:solidFill>
                            <a:srgbClr val="E95C3D"/>
                          </a:solidFill>
                          <a:latin typeface="Inter"/>
                          <a:ea typeface="Inter"/>
                          <a:cs typeface="Inter"/>
                          <a:sym typeface="Inter"/>
                        </a:rPr>
                        <a:t>Community based gatherings to share stories, support one another and engage in healing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r>
                        <a:rPr b="1" lang="en" sz="1200">
                          <a:solidFill>
                            <a:srgbClr val="E95C3D"/>
                          </a:solidFill>
                          <a:latin typeface="Inter"/>
                          <a:ea typeface="Inter"/>
                          <a:cs typeface="Inter"/>
                          <a:sym typeface="Inter"/>
                        </a:rPr>
                        <a:t>A group of </a:t>
                      </a:r>
                      <a:r>
                        <a:rPr b="1" lang="en" sz="1200">
                          <a:solidFill>
                            <a:srgbClr val="E95C3D"/>
                          </a:solidFill>
                          <a:latin typeface="Inter"/>
                          <a:ea typeface="Inter"/>
                          <a:cs typeface="Inter"/>
                          <a:sym typeface="Inter"/>
                        </a:rPr>
                        <a:t>tribal</a:t>
                      </a:r>
                      <a:r>
                        <a:rPr b="1" lang="en" sz="1200">
                          <a:solidFill>
                            <a:srgbClr val="E95C3D"/>
                          </a:solidFill>
                          <a:latin typeface="Inter"/>
                          <a:ea typeface="Inter"/>
                          <a:cs typeface="Inter"/>
                          <a:sym typeface="Inter"/>
                        </a:rPr>
                        <a:t> members meets regularly to talk, offer prayers, and process grief.</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 </a:t>
                      </a:r>
                      <a:r>
                        <a:rPr b="1" lang="en" sz="1200">
                          <a:solidFill>
                            <a:srgbClr val="E95C3D"/>
                          </a:solidFill>
                          <a:latin typeface="Inter"/>
                          <a:ea typeface="Inter"/>
                          <a:cs typeface="Inter"/>
                          <a:sym typeface="Inter"/>
                        </a:rPr>
                        <a:t>They help rebuild trust, restore relationships, and acknowledge trauma, promoting well-being.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 </a:t>
                      </a:r>
                      <a:r>
                        <a:rPr b="1" lang="en" sz="1200">
                          <a:solidFill>
                            <a:srgbClr val="E95C3D"/>
                          </a:solidFill>
                          <a:latin typeface="Inter"/>
                          <a:ea typeface="Inter"/>
                          <a:cs typeface="Inter"/>
                          <a:sym typeface="Inter"/>
                        </a:rPr>
                        <a:t>It reflects the importance of oral tradition and collective care.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51" name="Google Shape;151;p19"/>
          <p:cNvSpPr txBox="1"/>
          <p:nvPr/>
        </p:nvSpPr>
        <p:spPr>
          <a:xfrm>
            <a:off x="441450" y="1160200"/>
            <a:ext cx="6432300" cy="693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Use the resources and guiding questions below to brainstorm for your own slide deck. Then, follow along and complete other guiding questions during peer presentations.</a:t>
            </a:r>
            <a:endParaRPr sz="1200">
              <a:solidFill>
                <a:schemeClr val="dk1"/>
              </a:solidFill>
              <a:latin typeface="Inter"/>
              <a:ea typeface="Inter"/>
              <a:cs typeface="Inter"/>
              <a:sym typeface="Inter"/>
            </a:endParaRPr>
          </a:p>
        </p:txBody>
      </p:sp>
      <p:sp>
        <p:nvSpPr>
          <p:cNvPr id="152" name="Google Shape;152;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53" name="Google Shape;153;p19"/>
          <p:cNvPicPr preferRelativeResize="0"/>
          <p:nvPr/>
        </p:nvPicPr>
        <p:blipFill>
          <a:blip r:embed="rId6">
            <a:alphaModFix/>
          </a:blip>
          <a:stretch>
            <a:fillRect/>
          </a:stretch>
        </p:blipFill>
        <p:spPr>
          <a:xfrm>
            <a:off x="359100" y="8923350"/>
            <a:ext cx="405811" cy="405811"/>
          </a:xfrm>
          <a:prstGeom prst="rect">
            <a:avLst/>
          </a:prstGeom>
          <a:noFill/>
          <a:ln>
            <a:noFill/>
          </a:ln>
        </p:spPr>
      </p:pic>
      <p:sp>
        <p:nvSpPr>
          <p:cNvPr id="154" name="Google Shape;154;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5" name="Google Shape;155;p19"/>
          <p:cNvGraphicFramePr/>
          <p:nvPr/>
        </p:nvGraphicFramePr>
        <p:xfrm>
          <a:off x="441450" y="5296425"/>
          <a:ext cx="3000000" cy="3000000"/>
        </p:xfrm>
        <a:graphic>
          <a:graphicData uri="http://schemas.openxmlformats.org/drawingml/2006/table">
            <a:tbl>
              <a:tblPr>
                <a:noFill/>
                <a:tableStyleId>{749D57DA-B15C-42AF-B0D0-CDEF29CC619B}</a:tableStyleId>
              </a:tblPr>
              <a:tblGrid>
                <a:gridCol w="321615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Traditional Foodways</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7">
                            <a:extLst>
                              <a:ext uri="{A12FA001-AC4F-418D-AE19-62706E023703}">
                                <ahyp:hlinkClr val="tx"/>
                              </a:ext>
                            </a:extLst>
                          </a:hlinkClick>
                        </a:rPr>
                        <a:t>What Are Foodways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8">
                            <a:extLst>
                              <a:ext uri="{A12FA001-AC4F-418D-AE19-62706E023703}">
                                <ahyp:hlinkClr val="tx"/>
                              </a:ext>
                            </a:extLst>
                          </a:hlinkClick>
                        </a:rPr>
                        <a:t>Wild Rice Harvesting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9">
                            <a:extLst>
                              <a:ext uri="{A12FA001-AC4F-418D-AE19-62706E023703}">
                                <ahyp:hlinkClr val="tx"/>
                              </a:ext>
                            </a:extLst>
                          </a:hlinkClick>
                        </a:rPr>
                        <a:t>Yeego Gardening! A Navajo Wellness Collaboration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r>
                        <a:rPr b="1" lang="en" sz="1200">
                          <a:solidFill>
                            <a:srgbClr val="E95C3D"/>
                          </a:solidFill>
                          <a:latin typeface="Inter"/>
                          <a:ea typeface="Inter"/>
                          <a:cs typeface="Inter"/>
                          <a:sym typeface="Inter"/>
                        </a:rPr>
                        <a:t>Growing, gathering, preparing, and sharing ancestral foods.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r>
                        <a:rPr b="1" lang="en" sz="1200">
                          <a:solidFill>
                            <a:srgbClr val="E95C3D"/>
                          </a:solidFill>
                          <a:latin typeface="Inter"/>
                          <a:ea typeface="Inter"/>
                          <a:cs typeface="Inter"/>
                          <a:sym typeface="Inter"/>
                        </a:rPr>
                        <a:t>Communities planting the Three Sisters (corn, beans, and squash) and hosting seasonal feasts.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 </a:t>
                      </a:r>
                      <a:r>
                        <a:rPr b="1" lang="en" sz="1200">
                          <a:solidFill>
                            <a:srgbClr val="E95C3D"/>
                          </a:solidFill>
                          <a:latin typeface="Inter"/>
                          <a:ea typeface="Inter"/>
                          <a:cs typeface="Inter"/>
                          <a:sym typeface="Inter"/>
                        </a:rPr>
                        <a:t>Reviving traditional diets strengthens cultural identity, improves health, and restores connections.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 </a:t>
                      </a:r>
                      <a:r>
                        <a:rPr b="1" lang="en" sz="1200">
                          <a:solidFill>
                            <a:srgbClr val="E95C3D"/>
                          </a:solidFill>
                          <a:latin typeface="Inter"/>
                          <a:ea typeface="Inter"/>
                          <a:cs typeface="Inter"/>
                          <a:sym typeface="Inter"/>
                        </a:rPr>
                        <a:t>It ties to land, showing resistance to forced dietary changes from colonization.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56" name="Google Shape;156;p1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 (Exemplar)</a:t>
            </a:r>
            <a:endParaRPr sz="2100">
              <a:solidFill>
                <a:schemeClr val="dk1"/>
              </a:solidFill>
              <a:latin typeface="Plus Jakarta Sans Medium"/>
              <a:ea typeface="Plus Jakarta Sans Medium"/>
              <a:cs typeface="Plus Jakarta Sans Medium"/>
              <a:sym typeface="Plus Jakarta Sans Medium"/>
            </a:endParaRPr>
          </a:p>
        </p:txBody>
      </p:sp>
      <p:pic>
        <p:nvPicPr>
          <p:cNvPr id="157" name="Google Shape;157;p19"/>
          <p:cNvPicPr preferRelativeResize="0"/>
          <p:nvPr/>
        </p:nvPicPr>
        <p:blipFill>
          <a:blip r:embed="rId10">
            <a:alphaModFix/>
          </a:blip>
          <a:stretch>
            <a:fillRect/>
          </a:stretch>
        </p:blipFill>
        <p:spPr>
          <a:xfrm>
            <a:off x="203550" y="105259"/>
            <a:ext cx="980459" cy="40656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2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3" name="Google Shape;163;p2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4" name="Google Shape;164;p2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65" name="Google Shape;165;p20"/>
          <p:cNvGraphicFramePr/>
          <p:nvPr/>
        </p:nvGraphicFramePr>
        <p:xfrm>
          <a:off x="476325" y="2007488"/>
          <a:ext cx="3000000" cy="3000000"/>
        </p:xfrm>
        <a:graphic>
          <a:graphicData uri="http://schemas.openxmlformats.org/drawingml/2006/table">
            <a:tbl>
              <a:tblPr>
                <a:noFill/>
                <a:tableStyleId>{749D57DA-B15C-42AF-B0D0-CDEF29CC619B}</a:tableStyleId>
              </a:tblPr>
              <a:tblGrid>
                <a:gridCol w="3216150"/>
                <a:gridCol w="314640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Language Revitalization</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4">
                            <a:extLst>
                              <a:ext uri="{A12FA001-AC4F-418D-AE19-62706E023703}">
                                <ahyp:hlinkClr val="tx"/>
                              </a:ext>
                            </a:extLst>
                          </a:hlinkClick>
                        </a:rPr>
                        <a:t>Language Revitalization Definition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5">
                            <a:extLst>
                              <a:ext uri="{A12FA001-AC4F-418D-AE19-62706E023703}">
                                <ahyp:hlinkClr val="tx"/>
                              </a:ext>
                            </a:extLst>
                          </a:hlinkClick>
                        </a:rPr>
                        <a:t>Language Nest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6">
                            <a:extLst>
                              <a:ext uri="{A12FA001-AC4F-418D-AE19-62706E023703}">
                                <ahyp:hlinkClr val="tx"/>
                              </a:ext>
                            </a:extLst>
                          </a:hlinkClick>
                        </a:rPr>
                        <a:t>VISIT TO THE LANGUAGE NEST: "The Oneida language is in a state of emergency" -Instructor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r>
                        <a:rPr b="1" lang="en" sz="1200">
                          <a:solidFill>
                            <a:srgbClr val="E95C3D"/>
                          </a:solidFill>
                          <a:latin typeface="Inter"/>
                          <a:ea typeface="Inter"/>
                          <a:cs typeface="Inter"/>
                          <a:sym typeface="Inter"/>
                        </a:rPr>
                        <a:t>Teaching and learning Native languages to ensure their survival across generations.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r>
                        <a:rPr b="1" lang="en" sz="1200">
                          <a:solidFill>
                            <a:srgbClr val="E95C3D"/>
                          </a:solidFill>
                          <a:latin typeface="Inter"/>
                          <a:ea typeface="Inter"/>
                          <a:cs typeface="Inter"/>
                          <a:sym typeface="Inter"/>
                        </a:rPr>
                        <a:t>A language immersion preschool where children speak their tribal language.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 </a:t>
                      </a:r>
                      <a:r>
                        <a:rPr b="1" lang="en" sz="1200">
                          <a:solidFill>
                            <a:srgbClr val="E95C3D"/>
                          </a:solidFill>
                          <a:latin typeface="Inter"/>
                          <a:ea typeface="Inter"/>
                          <a:cs typeface="Inter"/>
                          <a:sym typeface="Inter"/>
                        </a:rPr>
                        <a:t>Language carries worldviews, values, and identity, revitalization interrupts loss.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 </a:t>
                      </a:r>
                      <a:r>
                        <a:rPr b="1" lang="en" sz="1200">
                          <a:solidFill>
                            <a:srgbClr val="E95C3D"/>
                          </a:solidFill>
                          <a:latin typeface="Inter"/>
                          <a:ea typeface="Inter"/>
                          <a:cs typeface="Inter"/>
                          <a:sym typeface="Inter"/>
                        </a:rPr>
                        <a:t>Shows how change and continuity intersect as modern tools of schools and apps preserve knowledge.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66" name="Google Shape;166;p20"/>
          <p:cNvGraphicFramePr/>
          <p:nvPr/>
        </p:nvGraphicFramePr>
        <p:xfrm>
          <a:off x="441450" y="5638813"/>
          <a:ext cx="3000000" cy="3000000"/>
        </p:xfrm>
        <a:graphic>
          <a:graphicData uri="http://schemas.openxmlformats.org/drawingml/2006/table">
            <a:tbl>
              <a:tblPr>
                <a:noFill/>
                <a:tableStyleId>{749D57DA-B15C-42AF-B0D0-CDEF29CC619B}</a:tableStyleId>
              </a:tblPr>
              <a:tblGrid>
                <a:gridCol w="3251025"/>
                <a:gridCol w="3181275"/>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Cultural Celebrations and Ceremony</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7">
                            <a:extLst>
                              <a:ext uri="{A12FA001-AC4F-418D-AE19-62706E023703}">
                                <ahyp:hlinkClr val="tx"/>
                              </a:ext>
                            </a:extLst>
                          </a:hlinkClick>
                        </a:rPr>
                        <a:t>Social Practices Definition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8">
                            <a:extLst>
                              <a:ext uri="{A12FA001-AC4F-418D-AE19-62706E023703}">
                                <ahyp:hlinkClr val="tx"/>
                              </a:ext>
                            </a:extLst>
                          </a:hlinkClick>
                        </a:rPr>
                        <a:t>Denver March Powow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9">
                            <a:extLst>
                              <a:ext uri="{A12FA001-AC4F-418D-AE19-62706E023703}">
                                <ahyp:hlinkClr val="tx"/>
                              </a:ext>
                            </a:extLst>
                          </a:hlinkClick>
                        </a:rPr>
                        <a:t>Apache Sunrise Dance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r>
                        <a:rPr b="1" lang="en" sz="1200">
                          <a:solidFill>
                            <a:srgbClr val="E95C3D"/>
                          </a:solidFill>
                          <a:latin typeface="Inter"/>
                          <a:ea typeface="Inter"/>
                          <a:cs typeface="Inter"/>
                          <a:sym typeface="Inter"/>
                        </a:rPr>
                        <a:t>Public or private gatherings rooted in traditional customs, music, dance, storytelling, etc.</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r>
                        <a:rPr b="1" lang="en" sz="1200">
                          <a:solidFill>
                            <a:srgbClr val="E95C3D"/>
                          </a:solidFill>
                          <a:latin typeface="Inter"/>
                          <a:ea typeface="Inter"/>
                          <a:cs typeface="Inter"/>
                          <a:sym typeface="Inter"/>
                        </a:rPr>
                        <a:t>Powwows, sunrise ceremonies, or honoring rites like coming-of-age rituals.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 </a:t>
                      </a:r>
                      <a:r>
                        <a:rPr b="1" lang="en" sz="1200">
                          <a:solidFill>
                            <a:srgbClr val="E95C3D"/>
                          </a:solidFill>
                          <a:latin typeface="Inter"/>
                          <a:ea typeface="Inter"/>
                          <a:cs typeface="Inter"/>
                          <a:sym typeface="Inter"/>
                        </a:rPr>
                        <a:t>They strengthen community bonds, celebrate resilience, and affirm Indigenous identity.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 </a:t>
                      </a:r>
                      <a:r>
                        <a:rPr b="1" lang="en" sz="1200">
                          <a:solidFill>
                            <a:srgbClr val="E95C3D"/>
                          </a:solidFill>
                          <a:latin typeface="Inter"/>
                          <a:ea typeface="Inter"/>
                          <a:cs typeface="Inter"/>
                          <a:sym typeface="Inter"/>
                        </a:rPr>
                        <a:t>Ceremonies are a form of </a:t>
                      </a:r>
                      <a:r>
                        <a:rPr b="1" lang="en" sz="1200">
                          <a:solidFill>
                            <a:srgbClr val="E95C3D"/>
                          </a:solidFill>
                          <a:latin typeface="Inter"/>
                          <a:ea typeface="Inter"/>
                          <a:cs typeface="Inter"/>
                          <a:sym typeface="Inter"/>
                        </a:rPr>
                        <a:t>resistance</a:t>
                      </a:r>
                      <a:r>
                        <a:rPr b="1" lang="en" sz="1200">
                          <a:solidFill>
                            <a:srgbClr val="E95C3D"/>
                          </a:solidFill>
                          <a:latin typeface="Inter"/>
                          <a:ea typeface="Inter"/>
                          <a:cs typeface="Inter"/>
                          <a:sym typeface="Inter"/>
                        </a:rPr>
                        <a:t> and survival.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67" name="Google Shape;167;p20"/>
          <p:cNvSpPr txBox="1"/>
          <p:nvPr/>
        </p:nvSpPr>
        <p:spPr>
          <a:xfrm>
            <a:off x="441450" y="1160200"/>
            <a:ext cx="6432300" cy="693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Use the resources and guiding questions below to brainstorm for your own slide deck. Then, follow along and complete other guiding questions during peer presentations.</a:t>
            </a:r>
            <a:endParaRPr sz="1200">
              <a:solidFill>
                <a:schemeClr val="dk1"/>
              </a:solidFill>
              <a:latin typeface="Inter"/>
              <a:ea typeface="Inter"/>
              <a:cs typeface="Inter"/>
              <a:sym typeface="Inter"/>
            </a:endParaRPr>
          </a:p>
        </p:txBody>
      </p:sp>
      <p:sp>
        <p:nvSpPr>
          <p:cNvPr id="168" name="Google Shape;168;p20"/>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 (Exemplar)</a:t>
            </a:r>
            <a:endParaRPr sz="2100">
              <a:solidFill>
                <a:schemeClr val="dk1"/>
              </a:solidFill>
              <a:latin typeface="Plus Jakarta Sans Medium"/>
              <a:ea typeface="Plus Jakarta Sans Medium"/>
              <a:cs typeface="Plus Jakarta Sans Medium"/>
              <a:sym typeface="Plus Jakarta Sans Medium"/>
            </a:endParaRPr>
          </a:p>
        </p:txBody>
      </p:sp>
      <p:pic>
        <p:nvPicPr>
          <p:cNvPr id="169" name="Google Shape;169;p20"/>
          <p:cNvPicPr preferRelativeResize="0"/>
          <p:nvPr/>
        </p:nvPicPr>
        <p:blipFill>
          <a:blip r:embed="rId10">
            <a:alphaModFix/>
          </a:blip>
          <a:stretch>
            <a:fillRect/>
          </a:stretch>
        </p:blipFill>
        <p:spPr>
          <a:xfrm>
            <a:off x="203550" y="105259"/>
            <a:ext cx="980459" cy="40656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2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75" name="Google Shape;175;p2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6" name="Google Shape;176;p2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77" name="Google Shape;177;p21"/>
          <p:cNvGraphicFramePr/>
          <p:nvPr/>
        </p:nvGraphicFramePr>
        <p:xfrm>
          <a:off x="441450" y="1964188"/>
          <a:ext cx="3000000" cy="3000000"/>
        </p:xfrm>
        <a:graphic>
          <a:graphicData uri="http://schemas.openxmlformats.org/drawingml/2006/table">
            <a:tbl>
              <a:tblPr>
                <a:noFill/>
                <a:tableStyleId>{749D57DA-B15C-42AF-B0D0-CDEF29CC619B}</a:tableStyleId>
              </a:tblPr>
              <a:tblGrid>
                <a:gridCol w="313380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Education &amp; Intergenerational Learning</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304800" lvl="0" marL="457200" rtl="0" algn="l">
                        <a:spcBef>
                          <a:spcPts val="120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4">
                            <a:extLst>
                              <a:ext uri="{A12FA001-AC4F-418D-AE19-62706E023703}">
                                <ahyp:hlinkClr val="tx"/>
                              </a:ext>
                            </a:extLst>
                          </a:hlinkClick>
                        </a:rPr>
                        <a:t>What is an Immersion Schools?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5">
                            <a:extLst>
                              <a:ext uri="{A12FA001-AC4F-418D-AE19-62706E023703}">
                                <ahyp:hlinkClr val="tx"/>
                              </a:ext>
                            </a:extLst>
                          </a:hlinkClick>
                        </a:rPr>
                        <a:t>Ke Kula ʻO Nāwahīokalaniʻōpuʻu Iki Lab Public Charter School Leadership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6">
                            <a:extLst>
                              <a:ext uri="{A12FA001-AC4F-418D-AE19-62706E023703}">
                                <ahyp:hlinkClr val="tx"/>
                              </a:ext>
                            </a:extLst>
                          </a:hlinkClick>
                        </a:rPr>
                        <a:t>The history of Ke Kula ʻO Nāwahīokalaniʻōpuʻu,</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r>
                        <a:rPr b="1" lang="en" sz="1200">
                          <a:solidFill>
                            <a:srgbClr val="E95C3D"/>
                          </a:solidFill>
                          <a:latin typeface="Inter"/>
                          <a:ea typeface="Inter"/>
                          <a:cs typeface="Inter"/>
                          <a:sym typeface="Inter"/>
                        </a:rPr>
                        <a:t>Intentional sharing of cultural knowledge, stories, and values between elders and youth.</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r>
                        <a:rPr b="1" lang="en" sz="1200">
                          <a:solidFill>
                            <a:srgbClr val="E95C3D"/>
                          </a:solidFill>
                          <a:latin typeface="Inter"/>
                          <a:ea typeface="Inter"/>
                          <a:cs typeface="Inter"/>
                          <a:sym typeface="Inter"/>
                        </a:rPr>
                        <a:t>Elder-led storytelling nights or mentorship in traditional crafts or land practices.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 </a:t>
                      </a:r>
                      <a:r>
                        <a:rPr b="1" lang="en" sz="1200">
                          <a:solidFill>
                            <a:srgbClr val="E95C3D"/>
                          </a:solidFill>
                          <a:latin typeface="Inter"/>
                          <a:ea typeface="Inter"/>
                          <a:cs typeface="Inter"/>
                          <a:sym typeface="Inter"/>
                        </a:rPr>
                        <a:t>Passing knowledge builds identity, keeps traditions alive, and empowers </a:t>
                      </a:r>
                      <a:r>
                        <a:rPr b="1" lang="en" sz="1200">
                          <a:solidFill>
                            <a:srgbClr val="E95C3D"/>
                          </a:solidFill>
                          <a:latin typeface="Inter"/>
                          <a:ea typeface="Inter"/>
                          <a:cs typeface="Inter"/>
                          <a:sym typeface="Inter"/>
                        </a:rPr>
                        <a:t>younger</a:t>
                      </a:r>
                      <a:r>
                        <a:rPr b="1" lang="en" sz="1200">
                          <a:solidFill>
                            <a:srgbClr val="E95C3D"/>
                          </a:solidFill>
                          <a:latin typeface="Inter"/>
                          <a:ea typeface="Inter"/>
                          <a:cs typeface="Inter"/>
                          <a:sym typeface="Inter"/>
                        </a:rPr>
                        <a:t> generations.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 </a:t>
                      </a:r>
                      <a:r>
                        <a:rPr b="1" lang="en" sz="1200">
                          <a:solidFill>
                            <a:srgbClr val="E95C3D"/>
                          </a:solidFill>
                          <a:latin typeface="Inter"/>
                          <a:ea typeface="Inter"/>
                          <a:cs typeface="Inter"/>
                          <a:sym typeface="Inter"/>
                        </a:rPr>
                        <a:t>Reinforces the importance of oral history and preserves culture through teaching.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78" name="Google Shape;178;p21"/>
          <p:cNvGraphicFramePr/>
          <p:nvPr/>
        </p:nvGraphicFramePr>
        <p:xfrm>
          <a:off x="441450" y="5413275"/>
          <a:ext cx="3000000" cy="3000000"/>
        </p:xfrm>
        <a:graphic>
          <a:graphicData uri="http://schemas.openxmlformats.org/drawingml/2006/table">
            <a:tbl>
              <a:tblPr>
                <a:noFill/>
                <a:tableStyleId>{749D57DA-B15C-42AF-B0D0-CDEF29CC619B}</a:tableStyleId>
              </a:tblPr>
              <a:tblGrid>
                <a:gridCol w="3133800"/>
                <a:gridCol w="3216150"/>
              </a:tblGrid>
              <a:tr h="8600">
                <a:tc gridSpan="2">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Reclaiming Sacred Spaces &amp; LandBack</a:t>
                      </a:r>
                      <a:endParaRPr b="1" sz="18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
                <a:tc gridSpan="2">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7">
                            <a:extLst>
                              <a:ext uri="{A12FA001-AC4F-418D-AE19-62706E023703}">
                                <ahyp:hlinkClr val="tx"/>
                              </a:ext>
                            </a:extLst>
                          </a:hlinkClick>
                        </a:rPr>
                        <a:t>LandBack Definition </a:t>
                      </a:r>
                      <a:endParaRPr sz="1200">
                        <a:solidFill>
                          <a:srgbClr val="1155CC"/>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8">
                            <a:extLst>
                              <a:ext uri="{A12FA001-AC4F-418D-AE19-62706E023703}">
                                <ahyp:hlinkClr val="tx"/>
                              </a:ext>
                            </a:extLst>
                          </a:hlinkClick>
                        </a:rPr>
                        <a:t>LandBack: Cultural Burning and Food Sovereignty:</a:t>
                      </a:r>
                      <a:endParaRPr sz="1200">
                        <a:solidFill>
                          <a:srgbClr val="1155CC"/>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9">
                            <a:extLst>
                              <a:ext uri="{A12FA001-AC4F-418D-AE19-62706E023703}">
                                <ahyp:hlinkClr val="tx"/>
                              </a:ext>
                            </a:extLst>
                          </a:hlinkClick>
                        </a:rPr>
                        <a:t>Berkeley votes to return sacred land back to Ohlone:</a:t>
                      </a:r>
                      <a:endParaRPr sz="1200">
                        <a:solidFill>
                          <a:srgbClr val="1155CC"/>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rgbClr val="1155CC"/>
                          </a:solidFill>
                          <a:latin typeface="Inter"/>
                          <a:ea typeface="Inter"/>
                          <a:cs typeface="Inter"/>
                          <a:sym typeface="Inter"/>
                          <a:hlinkClick r:id="rId10">
                            <a:extLst>
                              <a:ext uri="{A12FA001-AC4F-418D-AE19-62706E023703}">
                                <ahyp:hlinkClr val="tx"/>
                              </a:ext>
                            </a:extLst>
                          </a:hlinkClick>
                        </a:rPr>
                        <a:t>LandBack PBS</a:t>
                      </a:r>
                      <a:endParaRPr sz="1200">
                        <a:solidFill>
                          <a:srgbClr val="1155CC"/>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What is this practice? </a:t>
                      </a:r>
                      <a:r>
                        <a:rPr b="1" lang="en" sz="1200">
                          <a:solidFill>
                            <a:srgbClr val="E95C3D"/>
                          </a:solidFill>
                          <a:latin typeface="Inter"/>
                          <a:ea typeface="Inter"/>
                          <a:cs typeface="Inter"/>
                          <a:sym typeface="Inter"/>
                        </a:rPr>
                        <a:t>Return of land and sacred places to Indigenous stewardship through activism.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Example: </a:t>
                      </a:r>
                      <a:r>
                        <a:rPr b="1" lang="en" sz="1200">
                          <a:solidFill>
                            <a:srgbClr val="E95C3D"/>
                          </a:solidFill>
                          <a:latin typeface="Inter"/>
                          <a:ea typeface="Inter"/>
                          <a:cs typeface="Inter"/>
                          <a:sym typeface="Inter"/>
                        </a:rPr>
                        <a:t>Tribal nations regaining management of national parks or sacred mountain sites.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Why does it matter to community healing and survival? </a:t>
                      </a:r>
                      <a:r>
                        <a:rPr b="1" lang="en" sz="1200">
                          <a:solidFill>
                            <a:srgbClr val="E95C3D"/>
                          </a:solidFill>
                          <a:latin typeface="Inter"/>
                          <a:ea typeface="Inter"/>
                          <a:cs typeface="Inter"/>
                          <a:sym typeface="Inter"/>
                        </a:rPr>
                        <a:t>Land is central to culture, spirituality, and survival. It restores dignity, autonomy, and connection.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does it connect to what we have learned? </a:t>
                      </a:r>
                      <a:r>
                        <a:rPr b="1" lang="en" sz="1200">
                          <a:solidFill>
                            <a:srgbClr val="E95C3D"/>
                          </a:solidFill>
                          <a:latin typeface="Inter"/>
                          <a:ea typeface="Inter"/>
                          <a:cs typeface="Inter"/>
                          <a:sym typeface="Inter"/>
                        </a:rPr>
                        <a:t>To settler colonialism’s </a:t>
                      </a:r>
                      <a:r>
                        <a:rPr b="1" lang="en" sz="1200">
                          <a:solidFill>
                            <a:srgbClr val="E95C3D"/>
                          </a:solidFill>
                          <a:latin typeface="Inter"/>
                          <a:ea typeface="Inter"/>
                          <a:cs typeface="Inter"/>
                          <a:sym typeface="Inter"/>
                        </a:rPr>
                        <a:t>ongoing</a:t>
                      </a:r>
                      <a:r>
                        <a:rPr b="1" lang="en" sz="1200">
                          <a:solidFill>
                            <a:srgbClr val="E95C3D"/>
                          </a:solidFill>
                          <a:latin typeface="Inter"/>
                          <a:ea typeface="Inter"/>
                          <a:cs typeface="Inter"/>
                          <a:sym typeface="Inter"/>
                        </a:rPr>
                        <a:t> impact and shows how healing requires justice and land restoration.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79" name="Google Shape;179;p21"/>
          <p:cNvSpPr txBox="1"/>
          <p:nvPr/>
        </p:nvSpPr>
        <p:spPr>
          <a:xfrm>
            <a:off x="441450" y="1160200"/>
            <a:ext cx="6432300" cy="693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Use the resources and guiding questions below to brainstorm for your own slide deck. Then, follow along and complete other guiding questions during peer presentations.</a:t>
            </a:r>
            <a:endParaRPr sz="1200">
              <a:solidFill>
                <a:schemeClr val="dk1"/>
              </a:solidFill>
              <a:latin typeface="Inter"/>
              <a:ea typeface="Inter"/>
              <a:cs typeface="Inter"/>
              <a:sym typeface="Inter"/>
            </a:endParaRPr>
          </a:p>
        </p:txBody>
      </p:sp>
      <p:sp>
        <p:nvSpPr>
          <p:cNvPr id="180" name="Google Shape;180;p21"/>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Healing Through Culture (Exemplar)</a:t>
            </a:r>
            <a:endParaRPr sz="2100">
              <a:solidFill>
                <a:schemeClr val="dk1"/>
              </a:solidFill>
              <a:latin typeface="Plus Jakarta Sans Medium"/>
              <a:ea typeface="Plus Jakarta Sans Medium"/>
              <a:cs typeface="Plus Jakarta Sans Medium"/>
              <a:sym typeface="Plus Jakarta Sans Medium"/>
            </a:endParaRPr>
          </a:p>
        </p:txBody>
      </p:sp>
      <p:pic>
        <p:nvPicPr>
          <p:cNvPr id="181" name="Google Shape;181;p21"/>
          <p:cNvPicPr preferRelativeResize="0"/>
          <p:nvPr/>
        </p:nvPicPr>
        <p:blipFill>
          <a:blip r:embed="rId11">
            <a:alphaModFix/>
          </a:blip>
          <a:stretch>
            <a:fillRect/>
          </a:stretch>
        </p:blipFill>
        <p:spPr>
          <a:xfrm>
            <a:off x="203550" y="105259"/>
            <a:ext cx="980459" cy="40656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